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sldIdLst>
    <p:sldId id="257" r:id="rId2"/>
    <p:sldId id="303" r:id="rId3"/>
    <p:sldId id="577" r:id="rId4"/>
    <p:sldId id="578" r:id="rId5"/>
    <p:sldId id="394" r:id="rId6"/>
    <p:sldId id="486" r:id="rId7"/>
    <p:sldId id="390" r:id="rId8"/>
    <p:sldId id="391" r:id="rId9"/>
    <p:sldId id="392" r:id="rId10"/>
    <p:sldId id="500" r:id="rId11"/>
    <p:sldId id="579" r:id="rId12"/>
    <p:sldId id="617" r:id="rId13"/>
    <p:sldId id="602" r:id="rId14"/>
    <p:sldId id="603" r:id="rId15"/>
    <p:sldId id="605" r:id="rId16"/>
    <p:sldId id="606" r:id="rId17"/>
    <p:sldId id="607" r:id="rId18"/>
    <p:sldId id="583" r:id="rId19"/>
    <p:sldId id="584" r:id="rId20"/>
    <p:sldId id="618" r:id="rId21"/>
    <p:sldId id="608" r:id="rId22"/>
    <p:sldId id="610" r:id="rId23"/>
    <p:sldId id="611" r:id="rId24"/>
    <p:sldId id="613" r:id="rId25"/>
    <p:sldId id="638" r:id="rId26"/>
    <p:sldId id="586" r:id="rId27"/>
    <p:sldId id="333" r:id="rId28"/>
    <p:sldId id="639" r:id="rId29"/>
    <p:sldId id="614" r:id="rId30"/>
    <p:sldId id="436" r:id="rId31"/>
    <p:sldId id="587" r:id="rId32"/>
    <p:sldId id="396" r:id="rId33"/>
    <p:sldId id="619" r:id="rId34"/>
    <p:sldId id="620" r:id="rId35"/>
    <p:sldId id="621" r:id="rId36"/>
    <p:sldId id="622" r:id="rId37"/>
    <p:sldId id="588" r:id="rId38"/>
    <p:sldId id="473" r:id="rId39"/>
    <p:sldId id="623" r:id="rId40"/>
    <p:sldId id="269" r:id="rId41"/>
    <p:sldId id="325" r:id="rId42"/>
    <p:sldId id="476" r:id="rId43"/>
    <p:sldId id="589" r:id="rId44"/>
    <p:sldId id="640" r:id="rId45"/>
    <p:sldId id="590" r:id="rId46"/>
    <p:sldId id="641" r:id="rId47"/>
    <p:sldId id="636" r:id="rId48"/>
    <p:sldId id="593" r:id="rId49"/>
    <p:sldId id="594" r:id="rId50"/>
    <p:sldId id="642" r:id="rId51"/>
    <p:sldId id="439" r:id="rId52"/>
    <p:sldId id="634" r:id="rId53"/>
    <p:sldId id="635" r:id="rId54"/>
    <p:sldId id="643" r:id="rId55"/>
    <p:sldId id="504" r:id="rId56"/>
    <p:sldId id="601" r:id="rId57"/>
    <p:sldId id="550" r:id="rId58"/>
    <p:sldId id="628" r:id="rId59"/>
    <p:sldId id="616" r:id="rId60"/>
    <p:sldId id="433" r:id="rId61"/>
    <p:sldId id="625" r:id="rId62"/>
    <p:sldId id="626" r:id="rId63"/>
    <p:sldId id="629" r:id="rId64"/>
    <p:sldId id="630" r:id="rId65"/>
    <p:sldId id="631" r:id="rId66"/>
    <p:sldId id="624" r:id="rId67"/>
    <p:sldId id="493" r:id="rId68"/>
    <p:sldId id="495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51"/>
  </p:normalViewPr>
  <p:slideViewPr>
    <p:cSldViewPr snapToGrid="0" snapToObjects="1">
      <p:cViewPr>
        <p:scale>
          <a:sx n="100" d="100"/>
          <a:sy n="100" d="100"/>
        </p:scale>
        <p:origin x="1960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cott:Desktop:Dropbox:Research:For_Juan:Empirical_Work:Excel_files:Black_Death_Malthu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Distance to Coal and Treatment</a:t>
            </a:r>
            <a:r>
              <a:rPr lang="en-US" baseline="0"/>
              <a:t> Decisions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/>
      <c:radarChart>
        <c:radarStyle val="filled"/>
        <c:varyColors val="0"/>
        <c:ser>
          <c:idx val="2"/>
          <c:order val="0"/>
          <c:tx>
            <c:v>15 miles</c:v>
          </c:tx>
          <c:cat>
            <c:strRef>
              <c:f>'[Scotts_County and coal field-combined.xlsx]Graphing'!$A$50:$A$74</c:f>
              <c:strCache>
                <c:ptCount val="25"/>
                <c:pt idx="0">
                  <c:v>Bedfordshire</c:v>
                </c:pt>
                <c:pt idx="1">
                  <c:v>Berkshire</c:v>
                </c:pt>
                <c:pt idx="2">
                  <c:v>Buckinghamshire</c:v>
                </c:pt>
                <c:pt idx="3">
                  <c:v>Cambridgeshire</c:v>
                </c:pt>
                <c:pt idx="4">
                  <c:v>Cheshire</c:v>
                </c:pt>
                <c:pt idx="5">
                  <c:v>Cornwall</c:v>
                </c:pt>
                <c:pt idx="6">
                  <c:v>Devon</c:v>
                </c:pt>
                <c:pt idx="7">
                  <c:v>Dorset</c:v>
                </c:pt>
                <c:pt idx="8">
                  <c:v>Essex</c:v>
                </c:pt>
                <c:pt idx="9">
                  <c:v>Hampshire</c:v>
                </c:pt>
                <c:pt idx="10">
                  <c:v>Herefordshire</c:v>
                </c:pt>
                <c:pt idx="11">
                  <c:v>Hertfordshire</c:v>
                </c:pt>
                <c:pt idx="12">
                  <c:v>Huntingdonshire</c:v>
                </c:pt>
                <c:pt idx="13">
                  <c:v>Kent</c:v>
                </c:pt>
                <c:pt idx="14">
                  <c:v>Lincolnshire</c:v>
                </c:pt>
                <c:pt idx="15">
                  <c:v>Middlesex</c:v>
                </c:pt>
                <c:pt idx="16">
                  <c:v>Norfolk</c:v>
                </c:pt>
                <c:pt idx="17">
                  <c:v>Northamptonshire</c:v>
                </c:pt>
                <c:pt idx="18">
                  <c:v>Oxfordshire</c:v>
                </c:pt>
                <c:pt idx="19">
                  <c:v>Rutland</c:v>
                </c:pt>
                <c:pt idx="20">
                  <c:v>Suffolk</c:v>
                </c:pt>
                <c:pt idx="21">
                  <c:v>Surrey</c:v>
                </c:pt>
                <c:pt idx="22">
                  <c:v>Sussex</c:v>
                </c:pt>
                <c:pt idx="23">
                  <c:v>Westmorland</c:v>
                </c:pt>
                <c:pt idx="24">
                  <c:v>Wiltshire</c:v>
                </c:pt>
              </c:strCache>
            </c:strRef>
          </c:cat>
          <c:val>
            <c:numRef>
              <c:f>'[Scotts_County and coal field-combined.xlsx]Graphing'!$H$50:$H$74</c:f>
              <c:numCache>
                <c:formatCode>General</c:formatCode>
                <c:ptCount val="25"/>
                <c:pt idx="0">
                  <c:v>1.176091259055681</c:v>
                </c:pt>
                <c:pt idx="1">
                  <c:v>1.176091259055681</c:v>
                </c:pt>
                <c:pt idx="2">
                  <c:v>1.176091259055681</c:v>
                </c:pt>
                <c:pt idx="3">
                  <c:v>1.176091259055681</c:v>
                </c:pt>
                <c:pt idx="4">
                  <c:v>1.176091259055681</c:v>
                </c:pt>
                <c:pt idx="5">
                  <c:v>1.176091259055681</c:v>
                </c:pt>
                <c:pt idx="6">
                  <c:v>1.176091259055681</c:v>
                </c:pt>
                <c:pt idx="7">
                  <c:v>1.176091259055681</c:v>
                </c:pt>
                <c:pt idx="8">
                  <c:v>1.176091259055681</c:v>
                </c:pt>
                <c:pt idx="9">
                  <c:v>1.176091259055681</c:v>
                </c:pt>
                <c:pt idx="10">
                  <c:v>1.176091259055681</c:v>
                </c:pt>
                <c:pt idx="11">
                  <c:v>1.176091259055681</c:v>
                </c:pt>
                <c:pt idx="12">
                  <c:v>1.176091259055681</c:v>
                </c:pt>
                <c:pt idx="13">
                  <c:v>1.176091259055681</c:v>
                </c:pt>
                <c:pt idx="14">
                  <c:v>1.176091259055681</c:v>
                </c:pt>
                <c:pt idx="15">
                  <c:v>1.176091259055681</c:v>
                </c:pt>
                <c:pt idx="16">
                  <c:v>1.176091259055681</c:v>
                </c:pt>
                <c:pt idx="17">
                  <c:v>1.176091259055681</c:v>
                </c:pt>
                <c:pt idx="18">
                  <c:v>1.176091259055681</c:v>
                </c:pt>
                <c:pt idx="19">
                  <c:v>1.176091259055681</c:v>
                </c:pt>
                <c:pt idx="20">
                  <c:v>1.176091259055681</c:v>
                </c:pt>
                <c:pt idx="21">
                  <c:v>1.176091259055681</c:v>
                </c:pt>
                <c:pt idx="22">
                  <c:v>1.176091259055681</c:v>
                </c:pt>
                <c:pt idx="23">
                  <c:v>1.176091259055681</c:v>
                </c:pt>
                <c:pt idx="24">
                  <c:v>1.176091259055681</c:v>
                </c:pt>
              </c:numCache>
            </c:numRef>
          </c:val>
        </c:ser>
        <c:ser>
          <c:idx val="5"/>
          <c:order val="2"/>
          <c:tx>
            <c:v>5 miles</c:v>
          </c:tx>
          <c:val>
            <c:numRef>
              <c:f>'[Scotts_County and coal field-combined.xlsx]Graphing'!$G$50:$G$74</c:f>
              <c:numCache>
                <c:formatCode>General</c:formatCode>
                <c:ptCount val="25"/>
                <c:pt idx="0">
                  <c:v>0.698970004336019</c:v>
                </c:pt>
                <c:pt idx="1">
                  <c:v>0.698970004336019</c:v>
                </c:pt>
                <c:pt idx="2">
                  <c:v>0.698970004336019</c:v>
                </c:pt>
                <c:pt idx="3">
                  <c:v>0.698970004336019</c:v>
                </c:pt>
                <c:pt idx="4">
                  <c:v>0.698970004336019</c:v>
                </c:pt>
                <c:pt idx="5">
                  <c:v>0.698970004336019</c:v>
                </c:pt>
                <c:pt idx="6">
                  <c:v>0.698970004336019</c:v>
                </c:pt>
                <c:pt idx="7">
                  <c:v>0.698970004336019</c:v>
                </c:pt>
                <c:pt idx="8">
                  <c:v>0.698970004336019</c:v>
                </c:pt>
                <c:pt idx="9">
                  <c:v>0.698970004336019</c:v>
                </c:pt>
                <c:pt idx="10">
                  <c:v>0.698970004336019</c:v>
                </c:pt>
                <c:pt idx="11">
                  <c:v>0.698970004336019</c:v>
                </c:pt>
                <c:pt idx="12">
                  <c:v>0.698970004336019</c:v>
                </c:pt>
                <c:pt idx="13">
                  <c:v>0.698970004336019</c:v>
                </c:pt>
                <c:pt idx="14">
                  <c:v>0.698970004336019</c:v>
                </c:pt>
                <c:pt idx="15">
                  <c:v>0.698970004336019</c:v>
                </c:pt>
                <c:pt idx="16">
                  <c:v>0.698970004336019</c:v>
                </c:pt>
                <c:pt idx="17">
                  <c:v>0.698970004336019</c:v>
                </c:pt>
                <c:pt idx="18">
                  <c:v>0.698970004336019</c:v>
                </c:pt>
                <c:pt idx="19">
                  <c:v>0.698970004336019</c:v>
                </c:pt>
                <c:pt idx="20">
                  <c:v>0.698970004336019</c:v>
                </c:pt>
                <c:pt idx="21">
                  <c:v>0.698970004336019</c:v>
                </c:pt>
                <c:pt idx="22">
                  <c:v>0.698970004336019</c:v>
                </c:pt>
                <c:pt idx="23">
                  <c:v>0.698970004336019</c:v>
                </c:pt>
                <c:pt idx="24">
                  <c:v>0.698970004336019</c:v>
                </c:pt>
              </c:numCache>
            </c:numRef>
          </c:val>
        </c:ser>
        <c:ser>
          <c:idx val="0"/>
          <c:order val="5"/>
          <c:tx>
            <c:v>Navigable?</c:v>
          </c:tx>
          <c:val>
            <c:numRef>
              <c:f>'[Scotts_County and coal field-combined.xlsx]Graphing'!$K$50:$K$74</c:f>
              <c:numCache>
                <c:formatCode>General</c:formatCode>
                <c:ptCount val="25"/>
                <c:pt idx="0">
                  <c:v>1.030154270922102</c:v>
                </c:pt>
                <c:pt idx="1">
                  <c:v>1.17738353207985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0.268226837664629</c:v>
                </c:pt>
                <c:pt idx="6">
                  <c:v>0.573393834922521</c:v>
                </c:pt>
                <c:pt idx="7">
                  <c:v>0.0</c:v>
                </c:pt>
                <c:pt idx="8">
                  <c:v>0.605682061278983</c:v>
                </c:pt>
                <c:pt idx="9">
                  <c:v>0.555565988729439</c:v>
                </c:pt>
                <c:pt idx="10">
                  <c:v>0.0</c:v>
                </c:pt>
                <c:pt idx="11">
                  <c:v>1.021962068932428</c:v>
                </c:pt>
                <c:pt idx="12">
                  <c:v>0.969276095488932</c:v>
                </c:pt>
                <c:pt idx="13">
                  <c:v>0.849216654763134</c:v>
                </c:pt>
                <c:pt idx="14">
                  <c:v>0.0</c:v>
                </c:pt>
                <c:pt idx="15">
                  <c:v>0.93347210246148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0.579429159157155</c:v>
                </c:pt>
                <c:pt idx="21">
                  <c:v>1.110714257522636</c:v>
                </c:pt>
                <c:pt idx="22">
                  <c:v>0.574181797057869</c:v>
                </c:pt>
                <c:pt idx="23">
                  <c:v>0.0</c:v>
                </c:pt>
                <c:pt idx="2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479536"/>
        <c:axId val="-2132029792"/>
      </c:radarChart>
      <c:radarChart>
        <c:radarStyle val="marker"/>
        <c:varyColors val="0"/>
        <c:ser>
          <c:idx val="1"/>
          <c:order val="1"/>
          <c:tx>
            <c:v>Direct Distance</c:v>
          </c:tx>
          <c:marker>
            <c:symbol val="none"/>
          </c:marker>
          <c:cat>
            <c:strRef>
              <c:f>'[Scotts_County and coal field-combined.xlsx]Graphing'!$A$50:$A$74</c:f>
              <c:strCache>
                <c:ptCount val="25"/>
                <c:pt idx="0">
                  <c:v>Bedfordshire</c:v>
                </c:pt>
                <c:pt idx="1">
                  <c:v>Berkshire</c:v>
                </c:pt>
                <c:pt idx="2">
                  <c:v>Buckinghamshire</c:v>
                </c:pt>
                <c:pt idx="3">
                  <c:v>Cambridgeshire</c:v>
                </c:pt>
                <c:pt idx="4">
                  <c:v>Cheshire</c:v>
                </c:pt>
                <c:pt idx="5">
                  <c:v>Cornwall</c:v>
                </c:pt>
                <c:pt idx="6">
                  <c:v>Devon</c:v>
                </c:pt>
                <c:pt idx="7">
                  <c:v>Dorset</c:v>
                </c:pt>
                <c:pt idx="8">
                  <c:v>Essex</c:v>
                </c:pt>
                <c:pt idx="9">
                  <c:v>Hampshire</c:v>
                </c:pt>
                <c:pt idx="10">
                  <c:v>Herefordshire</c:v>
                </c:pt>
                <c:pt idx="11">
                  <c:v>Hertfordshire</c:v>
                </c:pt>
                <c:pt idx="12">
                  <c:v>Huntingdonshire</c:v>
                </c:pt>
                <c:pt idx="13">
                  <c:v>Kent</c:v>
                </c:pt>
                <c:pt idx="14">
                  <c:v>Lincolnshire</c:v>
                </c:pt>
                <c:pt idx="15">
                  <c:v>Middlesex</c:v>
                </c:pt>
                <c:pt idx="16">
                  <c:v>Norfolk</c:v>
                </c:pt>
                <c:pt idx="17">
                  <c:v>Northamptonshire</c:v>
                </c:pt>
                <c:pt idx="18">
                  <c:v>Oxfordshire</c:v>
                </c:pt>
                <c:pt idx="19">
                  <c:v>Rutland</c:v>
                </c:pt>
                <c:pt idx="20">
                  <c:v>Suffolk</c:v>
                </c:pt>
                <c:pt idx="21">
                  <c:v>Surrey</c:v>
                </c:pt>
                <c:pt idx="22">
                  <c:v>Sussex</c:v>
                </c:pt>
                <c:pt idx="23">
                  <c:v>Westmorland</c:v>
                </c:pt>
                <c:pt idx="24">
                  <c:v>Wiltshire</c:v>
                </c:pt>
              </c:strCache>
            </c:strRef>
          </c:cat>
          <c:val>
            <c:numRef>
              <c:f>'[Scotts_County and coal field-combined.xlsx]Graphing'!$D$50:$D$74</c:f>
              <c:numCache>
                <c:formatCode>General</c:formatCode>
                <c:ptCount val="25"/>
                <c:pt idx="0">
                  <c:v>1.694341910364181</c:v>
                </c:pt>
                <c:pt idx="1">
                  <c:v>1.808953299155911</c:v>
                </c:pt>
                <c:pt idx="2">
                  <c:v>1.740204735507449</c:v>
                </c:pt>
                <c:pt idx="3">
                  <c:v>1.852845818014997</c:v>
                </c:pt>
                <c:pt idx="4">
                  <c:v>0.821513528404773</c:v>
                </c:pt>
                <c:pt idx="5">
                  <c:v>1.814114356129125</c:v>
                </c:pt>
                <c:pt idx="6">
                  <c:v>1.036628895362161</c:v>
                </c:pt>
                <c:pt idx="7">
                  <c:v>1.607133204391567</c:v>
                </c:pt>
                <c:pt idx="8">
                  <c:v>2.027920136405803</c:v>
                </c:pt>
                <c:pt idx="9">
                  <c:v>1.720242018287057</c:v>
                </c:pt>
                <c:pt idx="10">
                  <c:v>1.298853076409707</c:v>
                </c:pt>
                <c:pt idx="11">
                  <c:v>1.88337748974834</c:v>
                </c:pt>
                <c:pt idx="12">
                  <c:v>1.736715133605611</c:v>
                </c:pt>
                <c:pt idx="13">
                  <c:v>2.08282126093933</c:v>
                </c:pt>
                <c:pt idx="14">
                  <c:v>1.529173603261723</c:v>
                </c:pt>
                <c:pt idx="15">
                  <c:v>1.954194251815862</c:v>
                </c:pt>
                <c:pt idx="16">
                  <c:v>2.035189508908448</c:v>
                </c:pt>
                <c:pt idx="17">
                  <c:v>1.478710755512759</c:v>
                </c:pt>
                <c:pt idx="18">
                  <c:v>1.72156331835748</c:v>
                </c:pt>
                <c:pt idx="19">
                  <c:v>1.45071087814692</c:v>
                </c:pt>
                <c:pt idx="20">
                  <c:v>2.059374059065957</c:v>
                </c:pt>
                <c:pt idx="21">
                  <c:v>1.911423965376295</c:v>
                </c:pt>
                <c:pt idx="22">
                  <c:v>1.898780013289825</c:v>
                </c:pt>
                <c:pt idx="23">
                  <c:v>1.41161970596323</c:v>
                </c:pt>
                <c:pt idx="24">
                  <c:v>1.111598524880394</c:v>
                </c:pt>
              </c:numCache>
            </c:numRef>
          </c:val>
        </c:ser>
        <c:ser>
          <c:idx val="3"/>
          <c:order val="3"/>
          <c:tx>
            <c:v>Roman Road</c:v>
          </c:tx>
          <c:marker>
            <c:symbol val="none"/>
          </c:marker>
          <c:cat>
            <c:strRef>
              <c:f>'[Scotts_County and coal field-combined.xlsx]Graphing'!$A$50:$A$74</c:f>
              <c:strCache>
                <c:ptCount val="25"/>
                <c:pt idx="0">
                  <c:v>Bedfordshire</c:v>
                </c:pt>
                <c:pt idx="1">
                  <c:v>Berkshire</c:v>
                </c:pt>
                <c:pt idx="2">
                  <c:v>Buckinghamshire</c:v>
                </c:pt>
                <c:pt idx="3">
                  <c:v>Cambridgeshire</c:v>
                </c:pt>
                <c:pt idx="4">
                  <c:v>Cheshire</c:v>
                </c:pt>
                <c:pt idx="5">
                  <c:v>Cornwall</c:v>
                </c:pt>
                <c:pt idx="6">
                  <c:v>Devon</c:v>
                </c:pt>
                <c:pt idx="7">
                  <c:v>Dorset</c:v>
                </c:pt>
                <c:pt idx="8">
                  <c:v>Essex</c:v>
                </c:pt>
                <c:pt idx="9">
                  <c:v>Hampshire</c:v>
                </c:pt>
                <c:pt idx="10">
                  <c:v>Herefordshire</c:v>
                </c:pt>
                <c:pt idx="11">
                  <c:v>Hertfordshire</c:v>
                </c:pt>
                <c:pt idx="12">
                  <c:v>Huntingdonshire</c:v>
                </c:pt>
                <c:pt idx="13">
                  <c:v>Kent</c:v>
                </c:pt>
                <c:pt idx="14">
                  <c:v>Lincolnshire</c:v>
                </c:pt>
                <c:pt idx="15">
                  <c:v>Middlesex</c:v>
                </c:pt>
                <c:pt idx="16">
                  <c:v>Norfolk</c:v>
                </c:pt>
                <c:pt idx="17">
                  <c:v>Northamptonshire</c:v>
                </c:pt>
                <c:pt idx="18">
                  <c:v>Oxfordshire</c:v>
                </c:pt>
                <c:pt idx="19">
                  <c:v>Rutland</c:v>
                </c:pt>
                <c:pt idx="20">
                  <c:v>Suffolk</c:v>
                </c:pt>
                <c:pt idx="21">
                  <c:v>Surrey</c:v>
                </c:pt>
                <c:pt idx="22">
                  <c:v>Sussex</c:v>
                </c:pt>
                <c:pt idx="23">
                  <c:v>Westmorland</c:v>
                </c:pt>
                <c:pt idx="24">
                  <c:v>Wiltshire</c:v>
                </c:pt>
              </c:strCache>
            </c:strRef>
          </c:cat>
          <c:val>
            <c:numRef>
              <c:f>'[Scotts_County and coal field-combined.xlsx]Graphing'!$E$50:$E$74</c:f>
              <c:numCache>
                <c:formatCode>General</c:formatCode>
                <c:ptCount val="25"/>
                <c:pt idx="0">
                  <c:v>1.645815118296642</c:v>
                </c:pt>
                <c:pt idx="1">
                  <c:v>1.69810054562339</c:v>
                </c:pt>
                <c:pt idx="2">
                  <c:v>1.6871721045948</c:v>
                </c:pt>
                <c:pt idx="3">
                  <c:v>1.694298013413428</c:v>
                </c:pt>
                <c:pt idx="4">
                  <c:v>0.729974285699556</c:v>
                </c:pt>
                <c:pt idx="5">
                  <c:v>2.301029995663979</c:v>
                </c:pt>
                <c:pt idx="6">
                  <c:v>0.946697837245742</c:v>
                </c:pt>
                <c:pt idx="7">
                  <c:v>1.366236123718293</c:v>
                </c:pt>
                <c:pt idx="8">
                  <c:v>1.917846719388775</c:v>
                </c:pt>
                <c:pt idx="9">
                  <c:v>1.574262829707027</c:v>
                </c:pt>
                <c:pt idx="10">
                  <c:v>1.307282047033346</c:v>
                </c:pt>
                <c:pt idx="11">
                  <c:v>1.845594093160024</c:v>
                </c:pt>
                <c:pt idx="12">
                  <c:v>1.65643362006595</c:v>
                </c:pt>
                <c:pt idx="13">
                  <c:v>1.850676861358595</c:v>
                </c:pt>
                <c:pt idx="14">
                  <c:v>1.374106508804012</c:v>
                </c:pt>
                <c:pt idx="15">
                  <c:v>1.71962127234036</c:v>
                </c:pt>
                <c:pt idx="16">
                  <c:v>1.959279950130939</c:v>
                </c:pt>
                <c:pt idx="17">
                  <c:v>1.345569756056392</c:v>
                </c:pt>
                <c:pt idx="18">
                  <c:v>1.585178628503516</c:v>
                </c:pt>
                <c:pt idx="19">
                  <c:v>1.633670406051443</c:v>
                </c:pt>
                <c:pt idx="20">
                  <c:v>1.933487287848705</c:v>
                </c:pt>
                <c:pt idx="21">
                  <c:v>1.841547165256553</c:v>
                </c:pt>
                <c:pt idx="22">
                  <c:v>1.710371264260762</c:v>
                </c:pt>
                <c:pt idx="23">
                  <c:v>1.2500538695218</c:v>
                </c:pt>
                <c:pt idx="24">
                  <c:v>1.209112703738592</c:v>
                </c:pt>
              </c:numCache>
            </c:numRef>
          </c:val>
        </c:ser>
        <c:ser>
          <c:idx val="4"/>
          <c:order val="4"/>
          <c:tx>
            <c:v>Water Distance</c:v>
          </c:tx>
          <c:marker>
            <c:symbol val="none"/>
          </c:marker>
          <c:cat>
            <c:strRef>
              <c:f>'[Scotts_County and coal field-combined.xlsx]Graphing'!$A$50:$A$74</c:f>
              <c:strCache>
                <c:ptCount val="25"/>
                <c:pt idx="0">
                  <c:v>Bedfordshire</c:v>
                </c:pt>
                <c:pt idx="1">
                  <c:v>Berkshire</c:v>
                </c:pt>
                <c:pt idx="2">
                  <c:v>Buckinghamshire</c:v>
                </c:pt>
                <c:pt idx="3">
                  <c:v>Cambridgeshire</c:v>
                </c:pt>
                <c:pt idx="4">
                  <c:v>Cheshire</c:v>
                </c:pt>
                <c:pt idx="5">
                  <c:v>Cornwall</c:v>
                </c:pt>
                <c:pt idx="6">
                  <c:v>Devon</c:v>
                </c:pt>
                <c:pt idx="7">
                  <c:v>Dorset</c:v>
                </c:pt>
                <c:pt idx="8">
                  <c:v>Essex</c:v>
                </c:pt>
                <c:pt idx="9">
                  <c:v>Hampshire</c:v>
                </c:pt>
                <c:pt idx="10">
                  <c:v>Herefordshire</c:v>
                </c:pt>
                <c:pt idx="11">
                  <c:v>Hertfordshire</c:v>
                </c:pt>
                <c:pt idx="12">
                  <c:v>Huntingdonshire</c:v>
                </c:pt>
                <c:pt idx="13">
                  <c:v>Kent</c:v>
                </c:pt>
                <c:pt idx="14">
                  <c:v>Lincolnshire</c:v>
                </c:pt>
                <c:pt idx="15">
                  <c:v>Middlesex</c:v>
                </c:pt>
                <c:pt idx="16">
                  <c:v>Norfolk</c:v>
                </c:pt>
                <c:pt idx="17">
                  <c:v>Northamptonshire</c:v>
                </c:pt>
                <c:pt idx="18">
                  <c:v>Oxfordshire</c:v>
                </c:pt>
                <c:pt idx="19">
                  <c:v>Rutland</c:v>
                </c:pt>
                <c:pt idx="20">
                  <c:v>Suffolk</c:v>
                </c:pt>
                <c:pt idx="21">
                  <c:v>Surrey</c:v>
                </c:pt>
                <c:pt idx="22">
                  <c:v>Sussex</c:v>
                </c:pt>
                <c:pt idx="23">
                  <c:v>Westmorland</c:v>
                </c:pt>
                <c:pt idx="24">
                  <c:v>Wiltshire</c:v>
                </c:pt>
              </c:strCache>
            </c:strRef>
          </c:cat>
          <c:val>
            <c:numRef>
              <c:f>'[Scotts_County and coal field-combined.xlsx]Graphing'!$J$50:$J$74</c:f>
              <c:numCache>
                <c:formatCode>General</c:formatCode>
                <c:ptCount val="25"/>
                <c:pt idx="0">
                  <c:v>1.030154270922102</c:v>
                </c:pt>
                <c:pt idx="1">
                  <c:v>1.17738353207985</c:v>
                </c:pt>
                <c:pt idx="2">
                  <c:v>1.301029995663981</c:v>
                </c:pt>
                <c:pt idx="3">
                  <c:v>0.874133778827972</c:v>
                </c:pt>
                <c:pt idx="4">
                  <c:v>0.107209969647868</c:v>
                </c:pt>
                <c:pt idx="5">
                  <c:v>0.268226837664629</c:v>
                </c:pt>
                <c:pt idx="6">
                  <c:v>0.573393834922521</c:v>
                </c:pt>
                <c:pt idx="7">
                  <c:v>0.773749886667951</c:v>
                </c:pt>
                <c:pt idx="8">
                  <c:v>0.605682061278983</c:v>
                </c:pt>
                <c:pt idx="9">
                  <c:v>0.555565988729439</c:v>
                </c:pt>
                <c:pt idx="10">
                  <c:v>0.692053365034081</c:v>
                </c:pt>
                <c:pt idx="11">
                  <c:v>1.021962068932428</c:v>
                </c:pt>
                <c:pt idx="12">
                  <c:v>0.969276095488932</c:v>
                </c:pt>
                <c:pt idx="13">
                  <c:v>0.849216654763134</c:v>
                </c:pt>
                <c:pt idx="14">
                  <c:v>0.93343666782628</c:v>
                </c:pt>
                <c:pt idx="15">
                  <c:v>0.93347210246148</c:v>
                </c:pt>
                <c:pt idx="16">
                  <c:v>0.775042180833831</c:v>
                </c:pt>
                <c:pt idx="17">
                  <c:v>1.04926455172923</c:v>
                </c:pt>
                <c:pt idx="18">
                  <c:v>1.26934246185129</c:v>
                </c:pt>
                <c:pt idx="19">
                  <c:v>1.301029995663981</c:v>
                </c:pt>
                <c:pt idx="20">
                  <c:v>0.579429159157155</c:v>
                </c:pt>
                <c:pt idx="21">
                  <c:v>1.110714257522636</c:v>
                </c:pt>
                <c:pt idx="22">
                  <c:v>0.574181797057869</c:v>
                </c:pt>
                <c:pt idx="23">
                  <c:v>1.301029995663981</c:v>
                </c:pt>
                <c:pt idx="24">
                  <c:v>1.301029995663981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479536"/>
        <c:axId val="-2132029792"/>
      </c:radarChart>
      <c:catAx>
        <c:axId val="-2132479536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-2132029792"/>
        <c:crosses val="autoZero"/>
        <c:auto val="1"/>
        <c:lblAlgn val="ctr"/>
        <c:lblOffset val="100"/>
        <c:noMultiLvlLbl val="0"/>
      </c:catAx>
      <c:valAx>
        <c:axId val="-21320297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3247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289429208361931"/>
          <c:y val="0.036742988021555"/>
          <c:w val="0.155085743630358"/>
          <c:h val="0.262134879596321"/>
        </c:manualLayout>
      </c:layout>
      <c:overlay val="1"/>
      <c:txPr>
        <a:bodyPr/>
        <a:lstStyle/>
        <a:p>
          <a:pPr>
            <a:defRPr cap="all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536B7-E9A8-413C-A018-7CFAACFDA87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865C3A94-E757-4FDA-9A13-03A6C68373A0}">
      <dgm:prSet phldrT="[Text]" custT="1"/>
      <dgm:spPr/>
      <dgm:t>
        <a:bodyPr/>
        <a:lstStyle/>
        <a:p>
          <a:r>
            <a:rPr lang="de-DE" sz="1800" b="0" i="0" dirty="0" err="1" smtClean="0"/>
            <a:t>Fluctuations</a:t>
          </a:r>
          <a:r>
            <a:rPr lang="de-DE" sz="1800" b="0" i="0" dirty="0" smtClean="0"/>
            <a:t> in RE </a:t>
          </a:r>
          <a:r>
            <a:rPr lang="de-DE" sz="1800" b="0" i="0" dirty="0" err="1" smtClean="0"/>
            <a:t>production</a:t>
          </a:r>
          <a:endParaRPr lang="de-DE" sz="1800" dirty="0"/>
        </a:p>
      </dgm:t>
    </dgm:pt>
    <dgm:pt modelId="{608B5BEC-6B03-4675-9496-33D6ED28C9D3}" type="parTrans" cxnId="{88CE5E99-2818-48E5-B4FF-1A5A06EFE6A8}">
      <dgm:prSet/>
      <dgm:spPr/>
      <dgm:t>
        <a:bodyPr/>
        <a:lstStyle/>
        <a:p>
          <a:endParaRPr lang="de-DE"/>
        </a:p>
      </dgm:t>
    </dgm:pt>
    <dgm:pt modelId="{8C46EFF5-FA41-49E7-875E-08AB0BFCC47B}" type="sibTrans" cxnId="{88CE5E99-2818-48E5-B4FF-1A5A06EFE6A8}">
      <dgm:prSet/>
      <dgm:spPr/>
      <dgm:t>
        <a:bodyPr/>
        <a:lstStyle/>
        <a:p>
          <a:endParaRPr lang="de-DE"/>
        </a:p>
      </dgm:t>
    </dgm:pt>
    <dgm:pt modelId="{ABB75F17-59E9-44B7-8436-18CF045C7359}" type="pres">
      <dgm:prSet presAssocID="{413536B7-E9A8-413C-A018-7CFAACFDA879}" presName="diagram" presStyleCnt="0">
        <dgm:presLayoutVars>
          <dgm:dir/>
        </dgm:presLayoutVars>
      </dgm:prSet>
      <dgm:spPr/>
    </dgm:pt>
    <dgm:pt modelId="{65212B5D-9257-4571-A69B-6119E0A6A508}" type="pres">
      <dgm:prSet presAssocID="{865C3A94-E757-4FDA-9A13-03A6C68373A0}" presName="composite" presStyleCnt="0"/>
      <dgm:spPr/>
    </dgm:pt>
    <dgm:pt modelId="{A132D024-D858-44EE-9908-D186821DBB68}" type="pres">
      <dgm:prSet presAssocID="{865C3A94-E757-4FDA-9A13-03A6C68373A0}" presName="Image" presStyleLbl="bgShp" presStyleIdx="0" presStyleCnt="1" custScaleX="79453" custLinFactNeighborX="-71353" custLinFactNeighborY="5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de-DE"/>
        </a:p>
      </dgm:t>
    </dgm:pt>
    <dgm:pt modelId="{87C84D19-71AD-4A6D-B072-E962667DB913}" type="pres">
      <dgm:prSet presAssocID="{865C3A94-E757-4FDA-9A13-03A6C68373A0}" presName="Parent" presStyleLbl="node0" presStyleIdx="0" presStyleCnt="1" custScaleX="149717" custLinFactNeighborX="-32540" custLinFactNeighborY="-721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F62ED30-362C-F840-B2B1-2DD31EDA63B1}" type="presOf" srcId="{413536B7-E9A8-413C-A018-7CFAACFDA879}" destId="{ABB75F17-59E9-44B7-8436-18CF045C7359}" srcOrd="0" destOrd="0" presId="urn:microsoft.com/office/officeart/2008/layout/BendingPictureCaption"/>
    <dgm:cxn modelId="{88CE5E99-2818-48E5-B4FF-1A5A06EFE6A8}" srcId="{413536B7-E9A8-413C-A018-7CFAACFDA879}" destId="{865C3A94-E757-4FDA-9A13-03A6C68373A0}" srcOrd="0" destOrd="0" parTransId="{608B5BEC-6B03-4675-9496-33D6ED28C9D3}" sibTransId="{8C46EFF5-FA41-49E7-875E-08AB0BFCC47B}"/>
    <dgm:cxn modelId="{81A04510-1770-514F-9C39-A557820DA74C}" type="presOf" srcId="{865C3A94-E757-4FDA-9A13-03A6C68373A0}" destId="{87C84D19-71AD-4A6D-B072-E962667DB913}" srcOrd="0" destOrd="0" presId="urn:microsoft.com/office/officeart/2008/layout/BendingPictureCaption"/>
    <dgm:cxn modelId="{38655826-6790-C844-80F7-143C78BF5023}" type="presParOf" srcId="{ABB75F17-59E9-44B7-8436-18CF045C7359}" destId="{65212B5D-9257-4571-A69B-6119E0A6A508}" srcOrd="0" destOrd="0" presId="urn:microsoft.com/office/officeart/2008/layout/BendingPictureCaption"/>
    <dgm:cxn modelId="{11989F8B-4DB6-4147-8C04-57B50F2048C1}" type="presParOf" srcId="{65212B5D-9257-4571-A69B-6119E0A6A508}" destId="{A132D024-D858-44EE-9908-D186821DBB68}" srcOrd="0" destOrd="0" presId="urn:microsoft.com/office/officeart/2008/layout/BendingPictureCaption"/>
    <dgm:cxn modelId="{114633AF-7B8B-2E41-9394-19C5A7292D66}" type="presParOf" srcId="{65212B5D-9257-4571-A69B-6119E0A6A508}" destId="{87C84D19-71AD-4A6D-B072-E962667DB91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536B7-E9A8-413C-A018-7CFAACFDA87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865C3A94-E757-4FDA-9A13-03A6C68373A0}">
      <dgm:prSet phldrT="[Text]" custT="1"/>
      <dgm:spPr/>
      <dgm:t>
        <a:bodyPr/>
        <a:lstStyle/>
        <a:p>
          <a:r>
            <a:rPr lang="de-DE" sz="2500" b="0" i="0" dirty="0" err="1" smtClean="0"/>
            <a:t>Congestions</a:t>
          </a:r>
          <a:endParaRPr lang="de-DE" sz="2500" dirty="0"/>
        </a:p>
      </dgm:t>
    </dgm:pt>
    <dgm:pt modelId="{608B5BEC-6B03-4675-9496-33D6ED28C9D3}" type="parTrans" cxnId="{88CE5E99-2818-48E5-B4FF-1A5A06EFE6A8}">
      <dgm:prSet/>
      <dgm:spPr/>
      <dgm:t>
        <a:bodyPr/>
        <a:lstStyle/>
        <a:p>
          <a:endParaRPr lang="de-DE"/>
        </a:p>
      </dgm:t>
    </dgm:pt>
    <dgm:pt modelId="{8C46EFF5-FA41-49E7-875E-08AB0BFCC47B}" type="sibTrans" cxnId="{88CE5E99-2818-48E5-B4FF-1A5A06EFE6A8}">
      <dgm:prSet/>
      <dgm:spPr/>
      <dgm:t>
        <a:bodyPr/>
        <a:lstStyle/>
        <a:p>
          <a:endParaRPr lang="de-DE"/>
        </a:p>
      </dgm:t>
    </dgm:pt>
    <dgm:pt modelId="{ABB75F17-59E9-44B7-8436-18CF045C7359}" type="pres">
      <dgm:prSet presAssocID="{413536B7-E9A8-413C-A018-7CFAACFDA879}" presName="diagram" presStyleCnt="0">
        <dgm:presLayoutVars>
          <dgm:dir/>
        </dgm:presLayoutVars>
      </dgm:prSet>
      <dgm:spPr/>
    </dgm:pt>
    <dgm:pt modelId="{65212B5D-9257-4571-A69B-6119E0A6A508}" type="pres">
      <dgm:prSet presAssocID="{865C3A94-E757-4FDA-9A13-03A6C68373A0}" presName="composite" presStyleCnt="0"/>
      <dgm:spPr/>
    </dgm:pt>
    <dgm:pt modelId="{A132D024-D858-44EE-9908-D186821DBB68}" type="pres">
      <dgm:prSet presAssocID="{865C3A94-E757-4FDA-9A13-03A6C68373A0}" presName="Image" presStyleLbl="bgShp" presStyleIdx="0" presStyleCnt="1" custScaleX="79453" custLinFactNeighborX="-36790" custLinFactNeighborY="99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de-DE"/>
        </a:p>
      </dgm:t>
    </dgm:pt>
    <dgm:pt modelId="{87C84D19-71AD-4A6D-B072-E962667DB913}" type="pres">
      <dgm:prSet presAssocID="{865C3A94-E757-4FDA-9A13-03A6C68373A0}" presName="Parent" presStyleLbl="node0" presStyleIdx="0" presStyleCnt="1" custScaleX="127595" custLinFactNeighborX="2343" custLinFactNeighborY="-167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7BBABE0-8FF2-0344-8708-0CA5053C27DB}" type="presOf" srcId="{865C3A94-E757-4FDA-9A13-03A6C68373A0}" destId="{87C84D19-71AD-4A6D-B072-E962667DB913}" srcOrd="0" destOrd="0" presId="urn:microsoft.com/office/officeart/2008/layout/BendingPictureCaption"/>
    <dgm:cxn modelId="{88CE5E99-2818-48E5-B4FF-1A5A06EFE6A8}" srcId="{413536B7-E9A8-413C-A018-7CFAACFDA879}" destId="{865C3A94-E757-4FDA-9A13-03A6C68373A0}" srcOrd="0" destOrd="0" parTransId="{608B5BEC-6B03-4675-9496-33D6ED28C9D3}" sibTransId="{8C46EFF5-FA41-49E7-875E-08AB0BFCC47B}"/>
    <dgm:cxn modelId="{0B547C2D-816E-854B-823B-CF301C3CDED9}" type="presOf" srcId="{413536B7-E9A8-413C-A018-7CFAACFDA879}" destId="{ABB75F17-59E9-44B7-8436-18CF045C7359}" srcOrd="0" destOrd="0" presId="urn:microsoft.com/office/officeart/2008/layout/BendingPictureCaption"/>
    <dgm:cxn modelId="{EBCB0661-05CA-8F43-A9D7-8FCDFC9826D4}" type="presParOf" srcId="{ABB75F17-59E9-44B7-8436-18CF045C7359}" destId="{65212B5D-9257-4571-A69B-6119E0A6A508}" srcOrd="0" destOrd="0" presId="urn:microsoft.com/office/officeart/2008/layout/BendingPictureCaption"/>
    <dgm:cxn modelId="{880BFE14-A970-F147-8687-9E10607881D7}" type="presParOf" srcId="{65212B5D-9257-4571-A69B-6119E0A6A508}" destId="{A132D024-D858-44EE-9908-D186821DBB68}" srcOrd="0" destOrd="0" presId="urn:microsoft.com/office/officeart/2008/layout/BendingPictureCaption"/>
    <dgm:cxn modelId="{5A13D111-3893-FD4D-857C-28071C4E2D37}" type="presParOf" srcId="{65212B5D-9257-4571-A69B-6119E0A6A508}" destId="{87C84D19-71AD-4A6D-B072-E962667DB91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3536B7-E9A8-413C-A018-7CFAACFDA87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865C3A94-E757-4FDA-9A13-03A6C68373A0}">
      <dgm:prSet phldrT="[Text]" custT="1"/>
      <dgm:spPr/>
      <dgm:t>
        <a:bodyPr/>
        <a:lstStyle/>
        <a:p>
          <a:r>
            <a:rPr lang="de-DE" sz="2500" b="0" i="0" dirty="0" smtClean="0"/>
            <a:t>3.2. </a:t>
          </a:r>
          <a:r>
            <a:rPr lang="de-DE" sz="2500" b="0" i="0" dirty="0" err="1" smtClean="0"/>
            <a:t>Congestions</a:t>
          </a:r>
          <a:endParaRPr lang="de-DE" sz="2500" dirty="0"/>
        </a:p>
      </dgm:t>
    </dgm:pt>
    <dgm:pt modelId="{608B5BEC-6B03-4675-9496-33D6ED28C9D3}" type="parTrans" cxnId="{88CE5E99-2818-48E5-B4FF-1A5A06EFE6A8}">
      <dgm:prSet/>
      <dgm:spPr/>
      <dgm:t>
        <a:bodyPr/>
        <a:lstStyle/>
        <a:p>
          <a:endParaRPr lang="de-DE"/>
        </a:p>
      </dgm:t>
    </dgm:pt>
    <dgm:pt modelId="{8C46EFF5-FA41-49E7-875E-08AB0BFCC47B}" type="sibTrans" cxnId="{88CE5E99-2818-48E5-B4FF-1A5A06EFE6A8}">
      <dgm:prSet/>
      <dgm:spPr/>
      <dgm:t>
        <a:bodyPr/>
        <a:lstStyle/>
        <a:p>
          <a:endParaRPr lang="de-DE"/>
        </a:p>
      </dgm:t>
    </dgm:pt>
    <dgm:pt modelId="{ABB75F17-59E9-44B7-8436-18CF045C7359}" type="pres">
      <dgm:prSet presAssocID="{413536B7-E9A8-413C-A018-7CFAACFDA879}" presName="diagram" presStyleCnt="0">
        <dgm:presLayoutVars>
          <dgm:dir/>
        </dgm:presLayoutVars>
      </dgm:prSet>
      <dgm:spPr/>
    </dgm:pt>
    <dgm:pt modelId="{65212B5D-9257-4571-A69B-6119E0A6A508}" type="pres">
      <dgm:prSet presAssocID="{865C3A94-E757-4FDA-9A13-03A6C68373A0}" presName="composite" presStyleCnt="0"/>
      <dgm:spPr/>
    </dgm:pt>
    <dgm:pt modelId="{A132D024-D858-44EE-9908-D186821DBB68}" type="pres">
      <dgm:prSet presAssocID="{865C3A94-E757-4FDA-9A13-03A6C68373A0}" presName="Image" presStyleLbl="bgShp" presStyleIdx="0" presStyleCnt="1" custScaleX="79453" custLinFactNeighborX="-36790" custLinFactNeighborY="99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de-DE"/>
        </a:p>
      </dgm:t>
    </dgm:pt>
    <dgm:pt modelId="{87C84D19-71AD-4A6D-B072-E962667DB913}" type="pres">
      <dgm:prSet presAssocID="{865C3A94-E757-4FDA-9A13-03A6C68373A0}" presName="Parent" presStyleLbl="node0" presStyleIdx="0" presStyleCnt="1" custScaleX="127595" custLinFactNeighborX="2343" custLinFactNeighborY="-167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91067ED-B2CD-3342-AD1D-D939AC096888}" type="presOf" srcId="{865C3A94-E757-4FDA-9A13-03A6C68373A0}" destId="{87C84D19-71AD-4A6D-B072-E962667DB913}" srcOrd="0" destOrd="0" presId="urn:microsoft.com/office/officeart/2008/layout/BendingPictureCaption"/>
    <dgm:cxn modelId="{C6023F6B-BE8E-5841-9A33-087BAD54D75E}" type="presOf" srcId="{413536B7-E9A8-413C-A018-7CFAACFDA879}" destId="{ABB75F17-59E9-44B7-8436-18CF045C7359}" srcOrd="0" destOrd="0" presId="urn:microsoft.com/office/officeart/2008/layout/BendingPictureCaption"/>
    <dgm:cxn modelId="{88CE5E99-2818-48E5-B4FF-1A5A06EFE6A8}" srcId="{413536B7-E9A8-413C-A018-7CFAACFDA879}" destId="{865C3A94-E757-4FDA-9A13-03A6C68373A0}" srcOrd="0" destOrd="0" parTransId="{608B5BEC-6B03-4675-9496-33D6ED28C9D3}" sibTransId="{8C46EFF5-FA41-49E7-875E-08AB0BFCC47B}"/>
    <dgm:cxn modelId="{E94352F5-390F-F44A-993D-829A2B3C5CDA}" type="presParOf" srcId="{ABB75F17-59E9-44B7-8436-18CF045C7359}" destId="{65212B5D-9257-4571-A69B-6119E0A6A508}" srcOrd="0" destOrd="0" presId="urn:microsoft.com/office/officeart/2008/layout/BendingPictureCaption"/>
    <dgm:cxn modelId="{F6A8DC6A-FDCA-C745-8DB0-AB5BD447DB4A}" type="presParOf" srcId="{65212B5D-9257-4571-A69B-6119E0A6A508}" destId="{A132D024-D858-44EE-9908-D186821DBB68}" srcOrd="0" destOrd="0" presId="urn:microsoft.com/office/officeart/2008/layout/BendingPictureCaption"/>
    <dgm:cxn modelId="{F19E485C-DA17-774A-BA31-A80B34F5A2E3}" type="presParOf" srcId="{65212B5D-9257-4571-A69B-6119E0A6A508}" destId="{87C84D19-71AD-4A6D-B072-E962667DB91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2D024-D858-44EE-9908-D186821DBB68}">
      <dsp:nvSpPr>
        <dsp:cNvPr id="0" name=""/>
        <dsp:cNvSpPr/>
      </dsp:nvSpPr>
      <dsp:spPr>
        <a:xfrm>
          <a:off x="0" y="7923"/>
          <a:ext cx="1340018" cy="12463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84D19-71AD-4A6D-B072-E962667DB913}">
      <dsp:nvSpPr>
        <dsp:cNvPr id="0" name=""/>
        <dsp:cNvSpPr/>
      </dsp:nvSpPr>
      <dsp:spPr>
        <a:xfrm>
          <a:off x="162837" y="769063"/>
          <a:ext cx="2175849" cy="349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de-DE" sz="1800" b="0" i="0" kern="1200" dirty="0" err="1" smtClean="0"/>
            <a:t>Fluctuations</a:t>
          </a:r>
          <a:r>
            <a:rPr lang="de-DE" sz="1800" b="0" i="0" kern="1200" dirty="0" smtClean="0"/>
            <a:t> in RE </a:t>
          </a:r>
          <a:r>
            <a:rPr lang="de-DE" sz="1800" b="0" i="0" kern="1200" dirty="0" err="1" smtClean="0"/>
            <a:t>production</a:t>
          </a:r>
          <a:endParaRPr lang="de-DE" sz="1800" kern="1200" dirty="0"/>
        </a:p>
      </dsp:txBody>
      <dsp:txXfrm>
        <a:off x="162837" y="769063"/>
        <a:ext cx="2175849" cy="349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2D024-D858-44EE-9908-D186821DBB68}">
      <dsp:nvSpPr>
        <dsp:cNvPr id="0" name=""/>
        <dsp:cNvSpPr/>
      </dsp:nvSpPr>
      <dsp:spPr>
        <a:xfrm>
          <a:off x="58880" y="124058"/>
          <a:ext cx="1340018" cy="12463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84D19-71AD-4A6D-B072-E962667DB913}">
      <dsp:nvSpPr>
        <dsp:cNvPr id="0" name=""/>
        <dsp:cNvSpPr/>
      </dsp:nvSpPr>
      <dsp:spPr>
        <a:xfrm>
          <a:off x="680526" y="962375"/>
          <a:ext cx="1854348" cy="349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de-DE" sz="2500" b="0" i="0" kern="1200" dirty="0" err="1" smtClean="0"/>
            <a:t>Congestions</a:t>
          </a:r>
          <a:endParaRPr lang="de-DE" sz="2500" kern="1200" dirty="0"/>
        </a:p>
      </dsp:txBody>
      <dsp:txXfrm>
        <a:off x="680526" y="962375"/>
        <a:ext cx="1854348" cy="349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2D024-D858-44EE-9908-D186821DBB68}">
      <dsp:nvSpPr>
        <dsp:cNvPr id="0" name=""/>
        <dsp:cNvSpPr/>
      </dsp:nvSpPr>
      <dsp:spPr>
        <a:xfrm>
          <a:off x="58880" y="124058"/>
          <a:ext cx="1340018" cy="12463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84D19-71AD-4A6D-B072-E962667DB913}">
      <dsp:nvSpPr>
        <dsp:cNvPr id="0" name=""/>
        <dsp:cNvSpPr/>
      </dsp:nvSpPr>
      <dsp:spPr>
        <a:xfrm>
          <a:off x="680526" y="962375"/>
          <a:ext cx="1854348" cy="3492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de-DE" sz="2500" b="0" i="0" kern="1200" dirty="0" smtClean="0"/>
            <a:t>3.2. </a:t>
          </a:r>
          <a:r>
            <a:rPr lang="de-DE" sz="2500" b="0" i="0" kern="1200" dirty="0" err="1" smtClean="0"/>
            <a:t>Congestions</a:t>
          </a:r>
          <a:endParaRPr lang="de-DE" sz="2500" kern="1200" dirty="0"/>
        </a:p>
      </dsp:txBody>
      <dsp:txXfrm>
        <a:off x="680526" y="962375"/>
        <a:ext cx="1854348" cy="3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0.75876</cdr:x>
      <cdr:y>0.00753</cdr:y>
    </cdr:from>
    <cdr:to>
      <cdr:x>0.99876</cdr:x>
      <cdr:y>0.19064</cdr:y>
    </cdr:to>
    <cdr:pic>
      <cdr:nvPicPr>
        <cdr:cNvPr id="2" name="Picture 1" descr="lump-o-coal copy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507044" y="43972"/>
          <a:ext cx="2058220" cy="106898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33442-B787-A844-907D-2D8FBF9A1AD6}" type="datetimeFigureOut">
              <a:rPr lang="en-US" smtClean="0"/>
              <a:t>4/10/16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242F6-6103-4044-900F-C6342A2A0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1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E696-0AB8-E24D-B7C2-F66C0963B6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2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E696-0AB8-E24D-B7C2-F66C0963B6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6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E696-0AB8-E24D-B7C2-F66C0963B6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1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E696-0AB8-E24D-B7C2-F66C0963B6B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0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E696-0AB8-E24D-B7C2-F66C0963B6B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E696-0AB8-E24D-B7C2-F66C0963B6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3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E696-0AB8-E24D-B7C2-F66C0963B6B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94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0FB-E015-4018-A546-85659091638A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31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5302-5644-974A-81F0-297172003E7D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B19-2434-2E44-9496-0DC93B7F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5302-5644-974A-81F0-297172003E7D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B19-2434-2E44-9496-0DC93B7F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5302-5644-974A-81F0-297172003E7D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B19-2434-2E44-9496-0DC93B7F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5302-5644-974A-81F0-297172003E7D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B19-2434-2E44-9496-0DC93B7F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1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5302-5644-974A-81F0-297172003E7D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B19-2434-2E44-9496-0DC93B7F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3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5302-5644-974A-81F0-297172003E7D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B19-2434-2E44-9496-0DC93B7F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5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5302-5644-974A-81F0-297172003E7D}" type="datetimeFigureOut">
              <a:rPr lang="en-US" smtClean="0"/>
              <a:t>4/10/16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B19-2434-2E44-9496-0DC93B7F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5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5302-5644-974A-81F0-297172003E7D}" type="datetimeFigureOut">
              <a:rPr lang="en-US" smtClean="0"/>
              <a:t>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B19-2434-2E44-9496-0DC93B7F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5302-5644-974A-81F0-297172003E7D}" type="datetimeFigureOut">
              <a:rPr lang="en-US" smtClean="0"/>
              <a:t>4/10/16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B19-2434-2E44-9496-0DC93B7F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9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5302-5644-974A-81F0-297172003E7D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B19-2434-2E44-9496-0DC93B7F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1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5302-5644-974A-81F0-297172003E7D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8B19-2434-2E44-9496-0DC93B7F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5302-5644-974A-81F0-297172003E7D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A8B19-2434-2E44-9496-0DC93B7F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4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0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077973"/>
            <a:ext cx="6627906" cy="220568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Back to the Future of Green Powered Economies</a:t>
            </a:r>
            <a:br>
              <a:rPr lang="en-US" sz="4900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99" y="2986264"/>
            <a:ext cx="7532715" cy="32891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Juan Moreno Cruz*   M. Scott Taylor **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*Georgia Institute of Technology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**University of Calgary, NBER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April 2016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275388"/>
            <a:ext cx="990600" cy="365125"/>
          </a:xfrm>
        </p:spPr>
        <p:txBody>
          <a:bodyPr>
            <a:normAutofit/>
          </a:bodyPr>
          <a:lstStyle/>
          <a:p>
            <a:fld id="{F264C2A0-B9CE-A14D-BA4C-BCF4E80002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the population explode after 1600?</a:t>
            </a:r>
          </a:p>
          <a:p>
            <a:endParaRPr lang="en-US" dirty="0"/>
          </a:p>
          <a:p>
            <a:r>
              <a:rPr lang="en-US" dirty="0" smtClean="0"/>
              <a:t>Why are the </a:t>
            </a:r>
            <a:r>
              <a:rPr lang="en-US" dirty="0" smtClean="0"/>
              <a:t>population density distributions </a:t>
            </a:r>
            <a:r>
              <a:rPr lang="en-US" dirty="0" smtClean="0"/>
              <a:t>the same </a:t>
            </a:r>
            <a:r>
              <a:rPr lang="en-US" dirty="0" smtClean="0"/>
              <a:t>up to 1377, and </a:t>
            </a:r>
            <a:r>
              <a:rPr lang="en-US" dirty="0" smtClean="0"/>
              <a:t>then different? </a:t>
            </a:r>
          </a:p>
          <a:p>
            <a:endParaRPr lang="en-US" dirty="0"/>
          </a:p>
          <a:p>
            <a:r>
              <a:rPr lang="en-US" dirty="0" smtClean="0"/>
              <a:t>What caused the great reshuffling?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Increasing Returns, </a:t>
            </a:r>
          </a:p>
          <a:p>
            <a:pPr marL="0" indent="0" algn="ctr">
              <a:buNone/>
            </a:pPr>
            <a:r>
              <a:rPr lang="en-US" dirty="0" smtClean="0"/>
              <a:t>Transport Costs, and </a:t>
            </a:r>
          </a:p>
          <a:p>
            <a:pPr marL="0" indent="0" algn="ctr">
              <a:buNone/>
            </a:pPr>
            <a:r>
              <a:rPr lang="en-US" dirty="0" smtClean="0"/>
              <a:t>Malthusian Population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Simplifications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distinction between Food and Fuel energy </a:t>
            </a:r>
          </a:p>
          <a:p>
            <a:endParaRPr lang="en-US" dirty="0"/>
          </a:p>
          <a:p>
            <a:r>
              <a:rPr lang="en-US" dirty="0" smtClean="0"/>
              <a:t>No intraregional trade across counties. </a:t>
            </a:r>
          </a:p>
          <a:p>
            <a:endParaRPr lang="en-US" dirty="0"/>
          </a:p>
          <a:p>
            <a:r>
              <a:rPr lang="en-US" dirty="0" smtClean="0"/>
              <a:t>No international trade.</a:t>
            </a:r>
          </a:p>
          <a:p>
            <a:endParaRPr lang="en-US" dirty="0"/>
          </a:p>
          <a:p>
            <a:r>
              <a:rPr lang="en-US" dirty="0" smtClean="0"/>
              <a:t>No real investment decisions.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51"/>
            <a:ext cx="8686800" cy="10094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Tastes, Technology, Endowments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80" y="1190981"/>
            <a:ext cx="8831962" cy="512127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Utility function: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Final goods production: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Y=C+T</a:t>
            </a:r>
            <a:endParaRPr lang="en-US" baseline="30000" dirty="0" smtClean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C2A0-B9CE-A14D-BA4C-BCF4E8000226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09713" y="1734962"/>
          <a:ext cx="51562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4" imgW="2209800" imgH="393700" progId="">
                  <p:embed/>
                </p:oleObj>
              </mc:Choice>
              <mc:Fallback>
                <p:oleObj name="Equation" r:id="rId4" imgW="22098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734962"/>
                        <a:ext cx="51562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574220" y="3797741"/>
          <a:ext cx="3836904" cy="98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6" imgW="1727200" imgH="444500" progId="Equation.3">
                  <p:embed/>
                </p:oleObj>
              </mc:Choice>
              <mc:Fallback>
                <p:oleObj name="Equation" r:id="rId6" imgW="172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220" y="3797741"/>
                        <a:ext cx="3836904" cy="986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7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51"/>
            <a:ext cx="8686800" cy="10094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Intermediates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80" y="1190981"/>
            <a:ext cx="8831962" cy="512127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Intermediate production: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Activity production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Endowments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L fixed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C2A0-B9CE-A14D-BA4C-BCF4E8000226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763662" y="1904999"/>
          <a:ext cx="2460547" cy="66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4" imgW="749300" imgH="203200" progId="">
                  <p:embed/>
                </p:oleObj>
              </mc:Choice>
              <mc:Fallback>
                <p:oleObj name="Equation" r:id="rId4" imgW="749300" imgH="203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662" y="1904999"/>
                        <a:ext cx="2460547" cy="6693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763662" y="3880556"/>
          <a:ext cx="283992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6" imgW="787400" imgH="215900" progId="Equation.3">
                  <p:embed/>
                </p:oleObj>
              </mc:Choice>
              <mc:Fallback>
                <p:oleObj name="Equation" r:id="rId6" imgW="787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662" y="3880556"/>
                        <a:ext cx="2839922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7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417"/>
            <a:ext cx="8686800" cy="882472"/>
          </a:xfrm>
        </p:spPr>
        <p:txBody>
          <a:bodyPr>
            <a:normAutofit/>
          </a:bodyPr>
          <a:lstStyle/>
          <a:p>
            <a:r>
              <a:rPr lang="en-US" dirty="0" smtClean="0"/>
              <a:t>The Demand for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80" y="1148648"/>
            <a:ext cx="8831962" cy="512127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C2A0-B9CE-A14D-BA4C-BCF4E8000226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 noChangeAspect="1"/>
          </p:cNvGraphicFramePr>
          <p:nvPr>
            <p:extLst/>
          </p:nvPr>
        </p:nvGraphicFramePr>
        <p:xfrm>
          <a:off x="2337341" y="2751667"/>
          <a:ext cx="3646674" cy="94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4" imgW="1612900" imgH="419100" progId="Equation.3">
                  <p:embed/>
                </p:oleObj>
              </mc:Choice>
              <mc:Fallback>
                <p:oleObj name="Equation" r:id="rId4" imgW="1612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7341" y="2751667"/>
                        <a:ext cx="3646674" cy="9475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3778" y="1397000"/>
            <a:ext cx="7789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Add up factor demands over n firms, equate labor demand to supply, and find: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Supply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one unit of final good is paired with each unit of energy used in transportation</a:t>
            </a:r>
          </a:p>
          <a:p>
            <a:endParaRPr lang="en-US" dirty="0"/>
          </a:p>
          <a:p>
            <a:r>
              <a:rPr lang="en-US" dirty="0" smtClean="0"/>
              <a:t>Ownership of resources is atomistic.</a:t>
            </a:r>
          </a:p>
          <a:p>
            <a:endParaRPr lang="en-US" dirty="0"/>
          </a:p>
          <a:p>
            <a:r>
              <a:rPr lang="en-US" dirty="0" smtClean="0"/>
              <a:t>Energy resources are distributed in a two dimensional plane.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750"/>
            <a:ext cx="8686800" cy="826028"/>
          </a:xfrm>
        </p:spPr>
        <p:txBody>
          <a:bodyPr>
            <a:normAutofit/>
          </a:bodyPr>
          <a:lstStyle/>
          <a:p>
            <a:r>
              <a:rPr lang="en-US" dirty="0" smtClean="0"/>
              <a:t>The Supply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80" y="1190981"/>
            <a:ext cx="8831962" cy="524827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Energy supplier’s optimization problem: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Solution: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Define s as the share of energy costs in extracting and transporting. Then: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C2A0-B9CE-A14D-BA4C-BCF4E8000226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09713" y="1796170"/>
          <a:ext cx="515778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Equation" r:id="rId4" imgW="2209800" imgH="279400" progId="">
                  <p:embed/>
                </p:oleObj>
              </mc:Choice>
              <mc:Fallback>
                <p:oleObj name="Equation" r:id="rId4" imgW="2209800" imgH="279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796170"/>
                        <a:ext cx="5157787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983795" y="3159745"/>
          <a:ext cx="25606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Equation" r:id="rId6" imgW="1308100" imgH="444500" progId="">
                  <p:embed/>
                </p:oleObj>
              </mc:Choice>
              <mc:Fallback>
                <p:oleObj name="Equation" r:id="rId6" imgW="1308100" imgH="444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795" y="3159745"/>
                        <a:ext cx="256063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941513" y="5270855"/>
          <a:ext cx="48879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Equation" r:id="rId8" imgW="2451100" imgH="292100" progId="Equation.3">
                  <p:embed/>
                </p:oleObj>
              </mc:Choice>
              <mc:Fallback>
                <p:oleObj name="Equation" r:id="rId8" imgW="24511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5270855"/>
                        <a:ext cx="4887912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8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These Assumptions Deliver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Complementarities in energy delivery system generate aggregate increasing returns.  </a:t>
            </a:r>
          </a:p>
          <a:p>
            <a:endParaRPr lang="en-US" dirty="0" smtClean="0"/>
          </a:p>
          <a:p>
            <a:r>
              <a:rPr lang="en-US" dirty="0" smtClean="0"/>
              <a:t>Energy is essential in production </a:t>
            </a:r>
          </a:p>
          <a:p>
            <a:endParaRPr lang="en-US" dirty="0"/>
          </a:p>
          <a:p>
            <a:r>
              <a:rPr lang="en-US" dirty="0" smtClean="0"/>
              <a:t>Rising marginal cost of energy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97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Consumption per-capita profile</a:t>
            </a:r>
            <a:endParaRPr lang="en-US" dirty="0"/>
          </a:p>
        </p:txBody>
      </p:sp>
      <p:pic>
        <p:nvPicPr>
          <p:cNvPr id="6" name="Content Placeholder 5" descr="Consumptionpercapit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3" r="-779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0648"/>
            <a:ext cx="8229600" cy="594285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2"/>
                </a:solidFill>
              </a:rPr>
              <a:t>Research Question</a:t>
            </a:r>
            <a:endParaRPr lang="en-US" sz="40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4000" dirty="0" smtClean="0"/>
              <a:t>How did the movement in England circa 1600, from wood to coal, affect the location of population and economic activity?</a:t>
            </a:r>
            <a:r>
              <a:rPr lang="en-US" dirty="0" smtClean="0"/>
              <a:t>  </a:t>
            </a:r>
          </a:p>
          <a:p>
            <a:pPr marL="0" indent="0" algn="ctr">
              <a:buNone/>
            </a:pPr>
            <a:r>
              <a:rPr lang="en-US" dirty="0" smtClean="0"/>
              <a:t>&amp; </a:t>
            </a:r>
          </a:p>
          <a:p>
            <a:pPr marL="0" indent="0" algn="ctr">
              <a:buNone/>
            </a:pPr>
            <a:r>
              <a:rPr lang="en-US" sz="4000" dirty="0" smtClean="0"/>
              <a:t>What can this earlier transition tell us about our Future with Renewables?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56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0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less </a:t>
            </a:r>
            <a:r>
              <a:rPr lang="en-US" smtClean="0"/>
              <a:t>obvious </a:t>
            </a:r>
            <a:r>
              <a:rPr lang="en-US" smtClean="0"/>
              <a:t>results</a:t>
            </a:r>
            <a:br>
              <a:rPr lang="en-US" smtClean="0"/>
            </a:br>
            <a:r>
              <a:rPr lang="en-US" smtClean="0"/>
              <a:t>from Spatial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737"/>
            <a:ext cx="8229600" cy="534068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Scaling law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Low cost transport given by Rivers and Roads work exactly like productivity improvements.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19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08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Unique General Equilibrium</a:t>
            </a:r>
            <a:br>
              <a:rPr lang="en-US" dirty="0" smtClean="0"/>
            </a:br>
            <a:r>
              <a:rPr lang="en-US" sz="2700" dirty="0" smtClean="0"/>
              <a:t>(if IRS bounded)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80" y="1473201"/>
            <a:ext cx="8831962" cy="524827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Energy extracted and supplied: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Exploitation Zone: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C2A0-B9CE-A14D-BA4C-BCF4E8000226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095500" y="2265139"/>
          <a:ext cx="44767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" name="Equation" r:id="rId4" imgW="2286000" imgH="533400" progId="Equation.3">
                  <p:embed/>
                </p:oleObj>
              </mc:Choice>
              <mc:Fallback>
                <p:oleObj name="Equation" r:id="rId4" imgW="22860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2265139"/>
                        <a:ext cx="4476750" cy="1046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164905" y="3982764"/>
          <a:ext cx="15954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" name="Equation" r:id="rId6" imgW="800100" imgH="215900" progId="Equation.DSMT4">
                  <p:embed/>
                </p:oleObj>
              </mc:Choice>
              <mc:Fallback>
                <p:oleObj name="Equation" r:id="rId6" imgW="8001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05" y="3982764"/>
                        <a:ext cx="15954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164905" y="4881210"/>
          <a:ext cx="16208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Equation" r:id="rId8" imgW="812800" imgH="419100" progId="Equation.3">
                  <p:embed/>
                </p:oleObj>
              </mc:Choice>
              <mc:Fallback>
                <p:oleObj name="Equation" r:id="rId8" imgW="812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05" y="4881210"/>
                        <a:ext cx="162083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1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9432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Area of Exploitation with a River</a:t>
            </a:r>
            <a:endParaRPr lang="en-US" dirty="0"/>
          </a:p>
        </p:txBody>
      </p:sp>
      <p:pic>
        <p:nvPicPr>
          <p:cNvPr id="5" name="Content Placeholder 4" descr="rive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93" r="-2209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C2A0-B9CE-A14D-BA4C-BCF4E80002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Area of Exploitation with a Road</a:t>
            </a:r>
            <a:endParaRPr lang="en-US" dirty="0"/>
          </a:p>
        </p:txBody>
      </p:sp>
      <p:pic>
        <p:nvPicPr>
          <p:cNvPr id="3" name="Content Placeholder 2" descr="roa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2" r="-535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C2A0-B9CE-A14D-BA4C-BCF4E80002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51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Energy Supply via Roads, Rivers and Canals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80" y="1473201"/>
            <a:ext cx="8831962" cy="524827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Rivers: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Roads: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541588" y="1533525"/>
          <a:ext cx="3246437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" name="Equation" r:id="rId4" imgW="1422400" imgH="927100" progId="Equation.DSMT4">
                  <p:embed/>
                </p:oleObj>
              </mc:Choice>
              <mc:Fallback>
                <p:oleObj name="Equation" r:id="rId4" imgW="1422400" imgH="92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1533525"/>
                        <a:ext cx="3246437" cy="2122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556518" y="5178778"/>
          <a:ext cx="3959465" cy="63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" name="Equation" r:id="rId6" imgW="1498600" imgH="241300" progId="Equation.DSMT4">
                  <p:embed/>
                </p:oleObj>
              </mc:Choice>
              <mc:Fallback>
                <p:oleObj name="Equation" r:id="rId6" imgW="1498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518" y="5178778"/>
                        <a:ext cx="3959465" cy="63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7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Consumption per-capita profile</a:t>
            </a:r>
            <a:endParaRPr lang="en-US" dirty="0"/>
          </a:p>
        </p:txBody>
      </p:sp>
      <p:pic>
        <p:nvPicPr>
          <p:cNvPr id="6" name="Content Placeholder 5" descr="Consumptionpercapit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3" r="-779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84200"/>
            <a:ext cx="8042276" cy="964754"/>
          </a:xfrm>
        </p:spPr>
        <p:txBody>
          <a:bodyPr>
            <a:normAutofit/>
          </a:bodyPr>
          <a:lstStyle/>
          <a:p>
            <a:r>
              <a:rPr lang="en-US" dirty="0" smtClean="0"/>
              <a:t>Assumptions: Malthus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72166"/>
            <a:ext cx="8042276" cy="4794002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Births rise, and deaths fall, with consumption per capita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r>
              <a:rPr lang="en-US" dirty="0" smtClean="0"/>
              <a:t>Death rates are higher </a:t>
            </a:r>
            <a:r>
              <a:rPr lang="en-US" dirty="0"/>
              <a:t>in dense </a:t>
            </a:r>
            <a:r>
              <a:rPr lang="en-US" dirty="0" smtClean="0"/>
              <a:t>cities, </a:t>
            </a:r>
            <a:r>
              <a:rPr lang="en-US" dirty="0"/>
              <a:t>because </a:t>
            </a:r>
            <a:r>
              <a:rPr lang="en-US" dirty="0" smtClean="0"/>
              <a:t>of poor sanitation, infectious disease, violence.  </a:t>
            </a:r>
          </a:p>
          <a:p>
            <a:endParaRPr lang="en-US" dirty="0"/>
          </a:p>
          <a:p>
            <a:r>
              <a:rPr lang="en-US" dirty="0" smtClean="0"/>
              <a:t>Steady state supply of population to a location is upward sloping.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C2A0-B9CE-A14D-BA4C-BCF4E80002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Malthus plus energy constraints</a:t>
            </a:r>
            <a:endParaRPr lang="en-US" dirty="0"/>
          </a:p>
        </p:txBody>
      </p:sp>
      <p:pic>
        <p:nvPicPr>
          <p:cNvPr id="4" name="Content Placeholder 3" descr="DensityHypothes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3" r="-77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02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84200"/>
            <a:ext cx="8042276" cy="964754"/>
          </a:xfrm>
        </p:spPr>
        <p:txBody>
          <a:bodyPr>
            <a:normAutofit/>
          </a:bodyPr>
          <a:lstStyle/>
          <a:p>
            <a:r>
              <a:rPr lang="en-US" dirty="0" smtClean="0"/>
              <a:t>Assumptions: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72166"/>
            <a:ext cx="8042276" cy="47940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Migrants </a:t>
            </a:r>
            <a:r>
              <a:rPr lang="en-US" dirty="0"/>
              <a:t>sort to equalize expected </a:t>
            </a:r>
            <a:r>
              <a:rPr lang="en-US" dirty="0" smtClean="0"/>
              <a:t>(steady state) lifetime consumption across </a:t>
            </a:r>
            <a:r>
              <a:rPr lang="en-US" dirty="0" smtClean="0"/>
              <a:t>locations; its costless to move.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Steady </a:t>
            </a:r>
            <a:r>
              <a:rPr lang="en-US" dirty="0" smtClean="0"/>
              <a:t>state features constant flows </a:t>
            </a:r>
            <a:r>
              <a:rPr lang="en-US" dirty="0" smtClean="0"/>
              <a:t>of new </a:t>
            </a:r>
            <a:r>
              <a:rPr lang="en-US" dirty="0" smtClean="0"/>
              <a:t>entrants and exits across locations. </a:t>
            </a:r>
          </a:p>
          <a:p>
            <a:endParaRPr lang="en-US" dirty="0"/>
          </a:p>
          <a:p>
            <a:r>
              <a:rPr lang="en-US" dirty="0"/>
              <a:t>Steady state supply of population to </a:t>
            </a:r>
            <a:r>
              <a:rPr lang="en-US" dirty="0" smtClean="0"/>
              <a:t>a location </a:t>
            </a:r>
            <a:r>
              <a:rPr lang="en-US" dirty="0"/>
              <a:t>is </a:t>
            </a:r>
            <a:r>
              <a:rPr lang="en-US" dirty="0" smtClean="0"/>
              <a:t>still upward </a:t>
            </a:r>
            <a:r>
              <a:rPr lang="en-US" dirty="0"/>
              <a:t>sloping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C2A0-B9CE-A14D-BA4C-BCF4E80002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3-County </a:t>
            </a:r>
            <a:r>
              <a:rPr lang="en-US" dirty="0" smtClean="0"/>
              <a:t>example with </a:t>
            </a:r>
            <a:r>
              <a:rPr lang="en-US" dirty="0" smtClean="0"/>
              <a:t>Migration</a:t>
            </a:r>
            <a:endParaRPr lang="en-US" dirty="0"/>
          </a:p>
        </p:txBody>
      </p:sp>
      <p:pic>
        <p:nvPicPr>
          <p:cNvPr id="5" name="Content Placeholder 4" descr="Migra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3" r="-779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6884" y="187158"/>
            <a:ext cx="8229600" cy="1143000"/>
          </a:xfrm>
        </p:spPr>
        <p:txBody>
          <a:bodyPr/>
          <a:lstStyle/>
          <a:p>
            <a:r>
              <a:rPr lang="en-US" dirty="0" smtClean="0"/>
              <a:t>Plan of Attack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0458"/>
            <a:ext cx="8229600" cy="4796005"/>
          </a:xfrm>
        </p:spPr>
        <p:txBody>
          <a:bodyPr>
            <a:noAutofit/>
          </a:bodyPr>
          <a:lstStyle/>
          <a:p>
            <a:r>
              <a:rPr lang="en-US" dirty="0" smtClean="0"/>
              <a:t>Show how access to energy could affect population sizes. 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heory as the lens to view economic history. </a:t>
            </a:r>
          </a:p>
          <a:p>
            <a:endParaRPr lang="en-US" dirty="0"/>
          </a:p>
          <a:p>
            <a:r>
              <a:rPr lang="en-US" dirty="0" smtClean="0"/>
              <a:t>Formally evaluate the effect of coal.</a:t>
            </a:r>
          </a:p>
          <a:p>
            <a:endParaRPr lang="en-US" dirty="0"/>
          </a:p>
          <a:p>
            <a:r>
              <a:rPr lang="en-US" dirty="0" smtClean="0"/>
              <a:t>Use the model and empirics to guess about the Future.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3362"/>
          </a:xfrm>
        </p:spPr>
        <p:txBody>
          <a:bodyPr>
            <a:normAutofit/>
          </a:bodyPr>
          <a:lstStyle/>
          <a:p>
            <a:r>
              <a:rPr lang="en-US" dirty="0" smtClean="0"/>
              <a:t>History through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Lens of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ackDeath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93" r="-7793" b="12549"/>
          <a:stretch/>
        </p:blipFill>
        <p:spPr>
          <a:xfrm>
            <a:off x="467360" y="18255"/>
            <a:ext cx="8229600" cy="3957999"/>
          </a:xfrm>
        </p:spPr>
      </p:pic>
      <p:pic>
        <p:nvPicPr>
          <p:cNvPr id="8" name="Picture 7" descr="FullKern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20" y="3976254"/>
            <a:ext cx="3906520" cy="28411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32960" y="3976254"/>
            <a:ext cx="1884680" cy="2627746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65190" y="3976254"/>
            <a:ext cx="1104900" cy="26277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3438"/>
            <a:ext cx="8229600" cy="4902200"/>
          </a:xfrm>
        </p:spPr>
        <p:txBody>
          <a:bodyPr/>
          <a:lstStyle/>
          <a:p>
            <a:r>
              <a:rPr lang="en-US" dirty="0" smtClean="0"/>
              <a:t>Initial periods distributions {1086, 1290, 1377} should be similar since fruits of nature fixed over time.  </a:t>
            </a:r>
          </a:p>
          <a:p>
            <a:endParaRPr lang="en-US" dirty="0" smtClean="0"/>
          </a:p>
          <a:p>
            <a:r>
              <a:rPr lang="en-US" dirty="0" smtClean="0"/>
              <a:t>Black Death loosened the strength of agglomeration forces and hastened the end of serfdom. </a:t>
            </a:r>
          </a:p>
          <a:p>
            <a:endParaRPr lang="en-US" dirty="0"/>
          </a:p>
          <a:p>
            <a:r>
              <a:rPr lang="en-US" dirty="0" smtClean="0"/>
              <a:t>Population can now migrate across counties. </a:t>
            </a:r>
          </a:p>
        </p:txBody>
      </p:sp>
    </p:spTree>
    <p:extLst>
      <p:ext uri="{BB962C8B-B14F-4D97-AF65-F5344CB8AC3E}">
        <p14:creationId xmlns:p14="http://schemas.microsoft.com/office/powerpoint/2010/main" val="25171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ganicPeriod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4" r="-12504" b="9646"/>
          <a:stretch/>
        </p:blipFill>
        <p:spPr>
          <a:xfrm>
            <a:off x="548640" y="0"/>
            <a:ext cx="8046720" cy="3998524"/>
          </a:xfrm>
        </p:spPr>
      </p:pic>
      <p:pic>
        <p:nvPicPr>
          <p:cNvPr id="7" name="Picture 6" descr="FullKern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3976254"/>
            <a:ext cx="3906520" cy="28411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4960" y="3976254"/>
            <a:ext cx="1132840" cy="2627746"/>
          </a:xfrm>
          <a:prstGeom prst="rect">
            <a:avLst/>
          </a:prstGeom>
          <a:solidFill>
            <a:srgbClr val="0D0D0D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17520" y="3976254"/>
            <a:ext cx="975360" cy="2627746"/>
          </a:xfrm>
          <a:prstGeom prst="rect">
            <a:avLst/>
          </a:prstGeom>
          <a:solidFill>
            <a:srgbClr val="0D0D0D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5190" y="3976254"/>
            <a:ext cx="1104900" cy="26277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46800"/>
          </a:xfrm>
        </p:spPr>
        <p:txBody>
          <a:bodyPr>
            <a:normAutofit/>
          </a:bodyPr>
          <a:lstStyle/>
          <a:p>
            <a:r>
              <a:rPr lang="en-US" dirty="0" smtClean="0"/>
              <a:t>Migration to London pushes population in the 1500s well past ability to use only firewood as energy.  </a:t>
            </a:r>
          </a:p>
          <a:p>
            <a:endParaRPr lang="en-US" dirty="0"/>
          </a:p>
          <a:p>
            <a:r>
              <a:rPr lang="en-US" dirty="0" smtClean="0"/>
              <a:t>Middlesex accesses cheap Northeast coal and undergoes an energy transition.  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nformation regarding coal’s use flows back to the other counties from return migration of workers, apprentices, and service workers.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ineralPeriod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4" r="-12504" b="10207"/>
          <a:stretch/>
        </p:blipFill>
        <p:spPr>
          <a:xfrm>
            <a:off x="462280" y="10161"/>
            <a:ext cx="8229600" cy="3966093"/>
          </a:xfrm>
        </p:spPr>
      </p:pic>
      <p:pic>
        <p:nvPicPr>
          <p:cNvPr id="8" name="Picture 7" descr="FullKern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3976254"/>
            <a:ext cx="3906520" cy="28411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97200" y="3976254"/>
            <a:ext cx="1778000" cy="2627746"/>
          </a:xfrm>
          <a:prstGeom prst="rect">
            <a:avLst/>
          </a:prstGeom>
          <a:solidFill>
            <a:srgbClr val="0D0D0D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5190" y="3976254"/>
            <a:ext cx="1104900" cy="26277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1800"/>
            <a:ext cx="8229600" cy="5694363"/>
          </a:xfrm>
        </p:spPr>
        <p:txBody>
          <a:bodyPr/>
          <a:lstStyle/>
          <a:p>
            <a:r>
              <a:rPr lang="en-US" dirty="0"/>
              <a:t>Remaining counties are “treated” </a:t>
            </a:r>
            <a:r>
              <a:rPr lang="en-US" dirty="0" smtClean="0"/>
              <a:t>with the </a:t>
            </a:r>
            <a:r>
              <a:rPr lang="en-US" dirty="0"/>
              <a:t>knowledge of coal’s uses and usefulness.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Counties with easy access, exploit it, and expand relative to those with more costly access. </a:t>
            </a:r>
          </a:p>
          <a:p>
            <a:endParaRPr lang="en-US" dirty="0"/>
          </a:p>
          <a:p>
            <a:r>
              <a:rPr lang="en-US" dirty="0" smtClean="0"/>
              <a:t>Coal counties leapfrog others creating the great reshuffling.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04962"/>
          </a:xfrm>
        </p:spPr>
        <p:txBody>
          <a:bodyPr>
            <a:normAutofit/>
          </a:bodyPr>
          <a:lstStyle/>
          <a:p>
            <a:r>
              <a:rPr lang="en-US" dirty="0" smtClean="0"/>
              <a:t>Formal Empirics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229600" cy="530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Counties with coal are “treated”</a:t>
            </a:r>
          </a:p>
          <a:p>
            <a:r>
              <a:rPr lang="en-US" dirty="0" smtClean="0"/>
              <a:t>Counties without coal are “control”</a:t>
            </a:r>
          </a:p>
          <a:p>
            <a:r>
              <a:rPr lang="en-US" dirty="0" smtClean="0"/>
              <a:t>Treatment is the spread of knowledge and techniques to use coal deposits. </a:t>
            </a:r>
          </a:p>
          <a:p>
            <a:r>
              <a:rPr lang="en-US" dirty="0" smtClean="0"/>
              <a:t>Treatment comes from transition in Middlesex in 1500s.  </a:t>
            </a:r>
          </a:p>
          <a:p>
            <a:r>
              <a:rPr lang="en-US" dirty="0" smtClean="0"/>
              <a:t>Since population growth caused the transition in </a:t>
            </a:r>
            <a:r>
              <a:rPr lang="en-US" dirty="0" err="1" smtClean="0"/>
              <a:t>Middlessex</a:t>
            </a:r>
            <a:r>
              <a:rPr lang="en-US" dirty="0" smtClean="0"/>
              <a:t> it is excluded.  </a:t>
            </a:r>
          </a:p>
          <a:p>
            <a:r>
              <a:rPr lang="en-US" dirty="0" smtClean="0"/>
              <a:t>The use of coal elsewhere causes population growth in those counties.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E.S. Details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Impact of coal identified by across county and over time variation. </a:t>
            </a:r>
          </a:p>
          <a:p>
            <a:r>
              <a:rPr lang="en-US" dirty="0" smtClean="0"/>
              <a:t>Investigate a binary indicator {coal, no coal} ; a share of county covered in coal indicator; and binary indicators reflecting those directly and indirectly treated by imports. </a:t>
            </a:r>
          </a:p>
          <a:p>
            <a:r>
              <a:rPr lang="en-US" dirty="0" smtClean="0"/>
              <a:t>County </a:t>
            </a:r>
            <a:r>
              <a:rPr lang="en-US" dirty="0" err="1" smtClean="0"/>
              <a:t>f.e</a:t>
            </a:r>
            <a:r>
              <a:rPr lang="en-US" dirty="0" smtClean="0"/>
              <a:t>. and </a:t>
            </a:r>
            <a:r>
              <a:rPr lang="en-US" dirty="0" smtClean="0"/>
              <a:t>across England time fixed effects; controls for port access and road access pre-coal; controls for textile production; errors clustered by region of England x time.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324555"/>
            <a:ext cx="8042276" cy="978865"/>
          </a:xfrm>
        </p:spPr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1168400"/>
            <a:ext cx="8042276" cy="52727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Economic History</a:t>
            </a:r>
            <a:r>
              <a:rPr lang="en-US" dirty="0" smtClean="0"/>
              <a:t>:  </a:t>
            </a:r>
          </a:p>
          <a:p>
            <a:pPr marL="0" indent="0">
              <a:buNone/>
            </a:pPr>
            <a:r>
              <a:rPr lang="en-US" dirty="0" smtClean="0"/>
              <a:t>Allen (2009), </a:t>
            </a:r>
            <a:r>
              <a:rPr lang="en-US" dirty="0" err="1" smtClean="0"/>
              <a:t>Smil</a:t>
            </a:r>
            <a:r>
              <a:rPr lang="en-US" dirty="0" smtClean="0"/>
              <a:t> (2006), Hatcher (1993), and </a:t>
            </a:r>
            <a:r>
              <a:rPr lang="en-US" b="1" dirty="0" smtClean="0"/>
              <a:t>Wrigley (2010</a:t>
            </a:r>
            <a:r>
              <a:rPr lang="en-US" b="1" dirty="0" smtClean="0"/>
              <a:t>)</a:t>
            </a:r>
            <a:r>
              <a:rPr lang="en-US" b="1" dirty="0"/>
              <a:t>.</a:t>
            </a:r>
            <a:endParaRPr lang="en-US" b="1" dirty="0" smtClean="0"/>
          </a:p>
          <a:p>
            <a:r>
              <a:rPr lang="en-US" b="1" dirty="0" smtClean="0"/>
              <a:t>Economic Geography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Von </a:t>
            </a:r>
            <a:r>
              <a:rPr lang="en-US" dirty="0" err="1" smtClean="0"/>
              <a:t>Thunen</a:t>
            </a:r>
            <a:r>
              <a:rPr lang="en-US" dirty="0" smtClean="0"/>
              <a:t> (1826), Fujita, </a:t>
            </a:r>
            <a:r>
              <a:rPr lang="en-US" b="1" dirty="0" err="1" smtClean="0"/>
              <a:t>Krugman</a:t>
            </a:r>
            <a:r>
              <a:rPr lang="en-US" dirty="0" smtClean="0"/>
              <a:t> and </a:t>
            </a:r>
            <a:r>
              <a:rPr lang="en-US" dirty="0" err="1" smtClean="0"/>
              <a:t>Venables</a:t>
            </a:r>
            <a:r>
              <a:rPr lang="en-US" dirty="0" smtClean="0"/>
              <a:t>  (2000), </a:t>
            </a:r>
            <a:r>
              <a:rPr lang="en-US" b="1" dirty="0" smtClean="0"/>
              <a:t>Davis and Weinstein (2002), Nunn and </a:t>
            </a:r>
            <a:r>
              <a:rPr lang="en-US" b="1" dirty="0" err="1" smtClean="0"/>
              <a:t>Qian</a:t>
            </a:r>
            <a:r>
              <a:rPr lang="en-US" b="1" dirty="0" smtClean="0"/>
              <a:t> (2011)</a:t>
            </a:r>
            <a:r>
              <a:rPr lang="en-US" dirty="0" smtClean="0"/>
              <a:t>. </a:t>
            </a:r>
            <a:r>
              <a:rPr lang="en-US" dirty="0"/>
              <a:t>Redding, Sturm and Wolf, </a:t>
            </a:r>
            <a:r>
              <a:rPr lang="en-US" dirty="0" smtClean="0"/>
              <a:t>(2011)   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Resource/Energy Economics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err="1" smtClean="0"/>
              <a:t>Severnini</a:t>
            </a:r>
            <a:r>
              <a:rPr lang="en-US" dirty="0" smtClean="0"/>
              <a:t> (2012), </a:t>
            </a:r>
            <a:r>
              <a:rPr lang="en-US" dirty="0" err="1" smtClean="0"/>
              <a:t>Gutberlet</a:t>
            </a:r>
            <a:r>
              <a:rPr lang="en-US" dirty="0" smtClean="0"/>
              <a:t> (2012), </a:t>
            </a:r>
            <a:r>
              <a:rPr lang="en-US" dirty="0" err="1" smtClean="0"/>
              <a:t>Gaudet</a:t>
            </a:r>
            <a:r>
              <a:rPr lang="en-US" dirty="0" smtClean="0"/>
              <a:t> (2001), </a:t>
            </a:r>
            <a:r>
              <a:rPr lang="en-US" dirty="0" err="1" smtClean="0"/>
              <a:t>Kolstad</a:t>
            </a:r>
            <a:r>
              <a:rPr lang="en-US" dirty="0" smtClean="0"/>
              <a:t> (1994), </a:t>
            </a:r>
            <a:r>
              <a:rPr lang="en-US" dirty="0" err="1" smtClean="0"/>
              <a:t>Chakravorty</a:t>
            </a:r>
            <a:r>
              <a:rPr lang="en-US" dirty="0" smtClean="0"/>
              <a:t> (1994), Moreno-Cruz and Taylor (2012).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C2A0-B9CE-A14D-BA4C-BCF4E80002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5" y="127000"/>
            <a:ext cx="8229600" cy="1143000"/>
          </a:xfrm>
        </p:spPr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2667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Population data on 39 English Counties in the years {1086, 1290, 1377, 1600, and 1801}. </a:t>
            </a:r>
            <a:endParaRPr lang="en-US" dirty="0"/>
          </a:p>
          <a:p>
            <a:r>
              <a:rPr lang="en-US" dirty="0" smtClean="0"/>
              <a:t>Census data plus manorial accounts, parish registers, muster rolls, bills of mortality, etc. </a:t>
            </a:r>
          </a:p>
          <a:p>
            <a:r>
              <a:rPr lang="en-US" dirty="0" smtClean="0"/>
              <a:t>Data on rivers, existing (Roman) roads, roads existing at </a:t>
            </a:r>
            <a:r>
              <a:rPr lang="en-US" dirty="0" err="1" smtClean="0"/>
              <a:t>Domesday</a:t>
            </a:r>
            <a:r>
              <a:rPr lang="en-US" dirty="0" smtClean="0"/>
              <a:t> census, canal and river navigation acts.</a:t>
            </a:r>
          </a:p>
          <a:p>
            <a:r>
              <a:rPr lang="en-US" dirty="0" smtClean="0"/>
              <a:t>Data on location of coal reserves, quality of them, some production and shipment data.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5 data points X (39-1) Counties = 190 obs.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C2A0-B9CE-A14D-BA4C-BCF4E80002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specification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/>
          <a:lstStyle/>
          <a:p>
            <a:r>
              <a:rPr lang="en-US" dirty="0" smtClean="0"/>
              <a:t>Our baseline specification is: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Coal indicator</a:t>
            </a:r>
            <a:r>
              <a:rPr lang="en-US" dirty="0" smtClean="0"/>
              <a:t>: binary, exposed coal/total area. </a:t>
            </a:r>
          </a:p>
          <a:p>
            <a:pPr marL="0" indent="0">
              <a:buNone/>
            </a:pPr>
            <a:r>
              <a:rPr lang="en-US" dirty="0" err="1" smtClean="0"/>
              <a:t>ϒ</a:t>
            </a:r>
            <a:r>
              <a:rPr lang="en-US" dirty="0" smtClean="0"/>
              <a:t>, </a:t>
            </a:r>
            <a:r>
              <a:rPr lang="en-US" dirty="0" err="1" smtClean="0"/>
              <a:t>ρ</a:t>
            </a:r>
            <a:r>
              <a:rPr lang="en-US" dirty="0" smtClean="0"/>
              <a:t>, time and county fixed effects</a:t>
            </a:r>
          </a:p>
          <a:p>
            <a:pPr marL="0" indent="0">
              <a:buNone/>
            </a:pP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 controls: port, road, region.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524867"/>
              </p:ext>
            </p:extLst>
          </p:nvPr>
        </p:nvGraphicFramePr>
        <p:xfrm>
          <a:off x="553991" y="2473764"/>
          <a:ext cx="8016070" cy="91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" name="Equation" r:id="rId3" imgW="4216400" imgH="482600" progId="Equation.3">
                  <p:embed/>
                </p:oleObj>
              </mc:Choice>
              <mc:Fallback>
                <p:oleObj name="Equation" r:id="rId3" imgW="421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991" y="2473764"/>
                        <a:ext cx="8016070" cy="917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6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856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</a:t>
            </a:r>
            <a:r>
              <a:rPr lang="en-US" dirty="0" smtClean="0"/>
              <a:t>Challenge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the population explode after 1600?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Why are the distributions </a:t>
            </a:r>
            <a:r>
              <a:rPr lang="en-US" dirty="0" smtClean="0">
                <a:solidFill>
                  <a:srgbClr val="FF0000"/>
                </a:solidFill>
              </a:rPr>
              <a:t>of population densities the </a:t>
            </a:r>
            <a:r>
              <a:rPr lang="en-US" dirty="0" smtClean="0">
                <a:solidFill>
                  <a:srgbClr val="FF0000"/>
                </a:solidFill>
              </a:rPr>
              <a:t>same and then different? </a:t>
            </a:r>
          </a:p>
          <a:p>
            <a:endParaRPr lang="en-US" dirty="0"/>
          </a:p>
          <a:p>
            <a:r>
              <a:rPr lang="en-US" dirty="0" smtClean="0"/>
              <a:t>What caused the great reshuffling?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reofGrowthCreatedbyCo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9" y="1600199"/>
            <a:ext cx="6223199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of Growth attributed to Coal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the population explode after 1600?</a:t>
            </a:r>
          </a:p>
          <a:p>
            <a:endParaRPr lang="en-US" dirty="0"/>
          </a:p>
          <a:p>
            <a:r>
              <a:rPr lang="en-US" dirty="0" smtClean="0"/>
              <a:t>Why are the distributions the same and then different?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What caused the great reshuffling?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nkDistribution108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670"/>
            <a:ext cx="9138952" cy="622802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49284"/>
            <a:ext cx="8229600" cy="626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1086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29041" y="6691922"/>
            <a:ext cx="8222912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nkDistribution18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81"/>
            <a:ext cx="9138952" cy="622802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49284"/>
            <a:ext cx="8229600" cy="626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1801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29041" y="6691922"/>
            <a:ext cx="8222912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nkDistributionCounterfactual18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82"/>
            <a:ext cx="9138952" cy="62280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29041" y="6691922"/>
            <a:ext cx="8222912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57200" y="49284"/>
            <a:ext cx="8229600" cy="626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1801 – Counterfactual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8938"/>
            <a:ext cx="8229600" cy="3548062"/>
          </a:xfrm>
        </p:spPr>
        <p:txBody>
          <a:bodyPr>
            <a:normAutofit/>
          </a:bodyPr>
          <a:lstStyle/>
          <a:p>
            <a:r>
              <a:rPr lang="en-US" dirty="0" smtClean="0"/>
              <a:t>Geography, History </a:t>
            </a:r>
            <a:r>
              <a:rPr lang="en-US" smtClean="0"/>
              <a:t>&amp; </a:t>
            </a:r>
            <a:r>
              <a:rPr lang="en-US" smtClean="0"/>
              <a:t/>
            </a:r>
            <a:br>
              <a:rPr lang="en-US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Three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did the population explode after 1600?</a:t>
            </a:r>
          </a:p>
          <a:p>
            <a:endParaRPr lang="en-US" dirty="0"/>
          </a:p>
          <a:p>
            <a:r>
              <a:rPr lang="en-US" dirty="0" smtClean="0"/>
              <a:t>Why are the distributions the same and then different? </a:t>
            </a:r>
          </a:p>
          <a:p>
            <a:endParaRPr lang="en-US" dirty="0"/>
          </a:p>
          <a:p>
            <a:r>
              <a:rPr lang="en-US" dirty="0" smtClean="0"/>
              <a:t>What caused the great reshuffling?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84043" y="510048"/>
          <a:ext cx="8575914" cy="583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3341" r="4339"/>
          <a:stretch/>
        </p:blipFill>
        <p:spPr>
          <a:xfrm>
            <a:off x="828136" y="923026"/>
            <a:ext cx="7599872" cy="5434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0983" y="491706"/>
            <a:ext cx="6034177" cy="36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Table 3: </a:t>
            </a:r>
            <a:r>
              <a:rPr lang="en-US" dirty="0" smtClean="0">
                <a:latin typeface="+mj-lt"/>
              </a:rPr>
              <a:t>Baseline Estimates with Direct and Indirect Indicators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14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0" y="1762609"/>
            <a:ext cx="8588484" cy="2918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8847" y="1393277"/>
            <a:ext cx="447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Table 4: </a:t>
            </a:r>
            <a:r>
              <a:rPr lang="en-US" dirty="0" smtClean="0">
                <a:latin typeface="+mj-lt"/>
              </a:rPr>
              <a:t>Counterfactual Population of England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4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3362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the Future?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Future?</a:t>
            </a:r>
            <a:endParaRPr lang="en-US" dirty="0"/>
          </a:p>
        </p:txBody>
      </p:sp>
      <p:pic>
        <p:nvPicPr>
          <p:cNvPr id="5" name="Content Placeholder 4" descr="BacktoFutureDiagra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" r="-940"/>
          <a:stretch>
            <a:fillRect/>
          </a:stretch>
        </p:blipFill>
        <p:spPr>
          <a:xfrm>
            <a:off x="457200" y="1295400"/>
            <a:ext cx="8229600" cy="4830763"/>
          </a:xfrm>
        </p:spPr>
      </p:pic>
    </p:spTree>
    <p:extLst>
      <p:ext uri="{BB962C8B-B14F-4D97-AF65-F5344CB8AC3E}">
        <p14:creationId xmlns:p14="http://schemas.microsoft.com/office/powerpoint/2010/main" val="10491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the Future:</a:t>
            </a:r>
            <a:br>
              <a:rPr lang="en-US" dirty="0" smtClean="0"/>
            </a:br>
            <a:r>
              <a:rPr lang="en-US" dirty="0" smtClean="0"/>
              <a:t>Three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9879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Renewable sources are often not placed near existing centers. </a:t>
            </a:r>
          </a:p>
          <a:p>
            <a:endParaRPr lang="en-US" dirty="0"/>
          </a:p>
          <a:p>
            <a:r>
              <a:rPr lang="en-US" dirty="0" smtClean="0"/>
              <a:t>Transport of renewables is costly. </a:t>
            </a:r>
            <a:r>
              <a:rPr lang="en-US" dirty="0"/>
              <a:t>C</a:t>
            </a:r>
            <a:r>
              <a:rPr lang="en-US" dirty="0" smtClean="0"/>
              <a:t>ostly because of diffuse sources, and costly because lack of storability means costly to match supply and demand. </a:t>
            </a:r>
          </a:p>
          <a:p>
            <a:endParaRPr lang="en-US" dirty="0"/>
          </a:p>
          <a:p>
            <a:r>
              <a:rPr lang="en-US" dirty="0" smtClean="0"/>
              <a:t>Energy is still important to the location of production and real incomes.  Success of fossil fuels has masked their importance.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Energy can be very important to the location of economic activity and population.</a:t>
            </a:r>
          </a:p>
          <a:p>
            <a:endParaRPr lang="en-US" dirty="0"/>
          </a:p>
          <a:p>
            <a:r>
              <a:rPr lang="en-US" dirty="0" smtClean="0"/>
              <a:t>Shifts in energy sources can create large incentives for redistributions in population and economic activity. </a:t>
            </a:r>
          </a:p>
          <a:p>
            <a:endParaRPr lang="en-US" dirty="0"/>
          </a:p>
          <a:p>
            <a:r>
              <a:rPr lang="en-US" dirty="0" smtClean="0"/>
              <a:t>Tomorrow’s energy transition may be accompanied by strong pressures for industrial relocation and city downsizing.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 Checks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time period</a:t>
            </a:r>
          </a:p>
          <a:p>
            <a:r>
              <a:rPr lang="en-US" dirty="0" smtClean="0"/>
              <a:t>Exclude other counties near Middlesex</a:t>
            </a:r>
          </a:p>
          <a:p>
            <a:r>
              <a:rPr lang="en-US" dirty="0" smtClean="0"/>
              <a:t>Include Textile region control</a:t>
            </a:r>
          </a:p>
          <a:p>
            <a:r>
              <a:rPr lang="en-US" dirty="0" smtClean="0"/>
              <a:t>Use information about distance to coal</a:t>
            </a:r>
          </a:p>
          <a:p>
            <a:r>
              <a:rPr lang="en-US" dirty="0" smtClean="0"/>
              <a:t>Allow for differential impacts for those directly and indirectly treated.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4" y="62753"/>
            <a:ext cx="7395881" cy="6705600"/>
          </a:xfrm>
        </p:spPr>
      </p:pic>
    </p:spTree>
    <p:extLst>
      <p:ext uri="{BB962C8B-B14F-4D97-AF65-F5344CB8AC3E}">
        <p14:creationId xmlns:p14="http://schemas.microsoft.com/office/powerpoint/2010/main" val="1771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37771" y="-832971"/>
            <a:ext cx="6830359" cy="84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985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Investment Boom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27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From 1650 onwards there was a rapid build up of transportation to move coal.  </a:t>
            </a:r>
          </a:p>
          <a:p>
            <a:endParaRPr lang="en-US" sz="2800" dirty="0"/>
          </a:p>
          <a:p>
            <a:r>
              <a:rPr lang="en-US" sz="2800" dirty="0" smtClean="0"/>
              <a:t>The canal binge peaked in later 1700s, with the last major canal built in 1840. </a:t>
            </a:r>
          </a:p>
          <a:p>
            <a:endParaRPr lang="en-US" sz="2800" dirty="0"/>
          </a:p>
          <a:p>
            <a:r>
              <a:rPr lang="en-US" sz="2800" dirty="0" smtClean="0"/>
              <a:t>Railroads eventually took over from canals for inland transport.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9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Investment boom</a:t>
            </a:r>
            <a:endParaRPr lang="en-US" dirty="0"/>
          </a:p>
        </p:txBody>
      </p:sp>
      <p:pic>
        <p:nvPicPr>
          <p:cNvPr id="4" name="Content Placeholder 3" descr="Transport_Act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 b="4637"/>
          <a:stretch/>
        </p:blipFill>
        <p:spPr>
          <a:xfrm>
            <a:off x="685800" y="1645741"/>
            <a:ext cx="7772400" cy="4901446"/>
          </a:xfrm>
        </p:spPr>
      </p:pic>
    </p:spTree>
    <p:extLst>
      <p:ext uri="{BB962C8B-B14F-4D97-AF65-F5344CB8AC3E}">
        <p14:creationId xmlns:p14="http://schemas.microsoft.com/office/powerpoint/2010/main" val="925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37881" y="1053769"/>
            <a:ext cx="2337115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25" b="1" dirty="0"/>
              <a:t>Energy storage capacity</a:t>
            </a:r>
            <a:endParaRPr lang="en-US" sz="1725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13121" y="972187"/>
          <a:ext cx="3447337" cy="137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6334" y="1459035"/>
            <a:ext cx="6947666" cy="45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71" y="857250"/>
            <a:ext cx="4086197" cy="51435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213121" y="972187"/>
          <a:ext cx="3147299" cy="137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70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1" y="847874"/>
            <a:ext cx="7663963" cy="5252054"/>
          </a:xfr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213121" y="972187"/>
          <a:ext cx="3147299" cy="137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44753" y="5697457"/>
            <a:ext cx="80983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75" dirty="0">
                <a:latin typeface="+mj-lt"/>
              </a:rPr>
              <a:t>Source: </a:t>
            </a:r>
            <a:r>
              <a:rPr lang="en-US" sz="975" dirty="0">
                <a:latin typeface="+mj-lt"/>
              </a:rPr>
              <a:t>IEEE</a:t>
            </a:r>
          </a:p>
        </p:txBody>
      </p:sp>
    </p:spTree>
    <p:extLst>
      <p:ext uri="{BB962C8B-B14F-4D97-AF65-F5344CB8AC3E}">
        <p14:creationId xmlns:p14="http://schemas.microsoft.com/office/powerpoint/2010/main" val="9007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1500?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38"/>
            <a:ext cx="8229600" cy="485622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1500s London features very bad air pollution</a:t>
            </a:r>
          </a:p>
          <a:p>
            <a:r>
              <a:rPr lang="en-US" dirty="0" smtClean="0"/>
              <a:t>Regulations against coal use; </a:t>
            </a:r>
          </a:p>
          <a:p>
            <a:r>
              <a:rPr lang="en-US" dirty="0" smtClean="0"/>
              <a:t>Industry groups moving to coal; coal burning houses built.</a:t>
            </a:r>
          </a:p>
          <a:p>
            <a:r>
              <a:rPr lang="en-US" dirty="0" smtClean="0"/>
              <a:t>1600 onwards coal per person London is static; relative prices are flat too.  </a:t>
            </a:r>
          </a:p>
          <a:p>
            <a:r>
              <a:rPr lang="en-US" dirty="0" smtClean="0"/>
              <a:t>1600 onwards in rest of country sees coal per person growing at rapid rates to catch and then surpass London. </a:t>
            </a:r>
          </a:p>
          <a:p>
            <a:r>
              <a:rPr lang="en-US" dirty="0" smtClean="0"/>
              <a:t>Apprentices are likely carriers of information.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on location and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938"/>
            <a:ext cx="8229600" cy="48562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1500s London features very bad air pollution</a:t>
            </a:r>
          </a:p>
          <a:p>
            <a:r>
              <a:rPr lang="en-US" dirty="0" smtClean="0"/>
              <a:t>Regulations against coal use; </a:t>
            </a:r>
          </a:p>
          <a:p>
            <a:r>
              <a:rPr lang="en-US" dirty="0" smtClean="0"/>
              <a:t>Industry groups moving to coal; coal burning houses built.</a:t>
            </a:r>
          </a:p>
          <a:p>
            <a:r>
              <a:rPr lang="en-US" dirty="0" smtClean="0"/>
              <a:t>1600 onwards coal per person London is static; relative prices are flat too.  </a:t>
            </a:r>
          </a:p>
          <a:p>
            <a:r>
              <a:rPr lang="en-US" dirty="0" smtClean="0"/>
              <a:t>1600 onwards in rest of country sees coal per person growing at rapid rates to catch and then surpass London. </a:t>
            </a:r>
          </a:p>
        </p:txBody>
      </p:sp>
    </p:spTree>
    <p:extLst>
      <p:ext uri="{BB962C8B-B14F-4D97-AF65-F5344CB8AC3E}">
        <p14:creationId xmlns:p14="http://schemas.microsoft.com/office/powerpoint/2010/main" val="34604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on the transmission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500"/>
          </a:xfrm>
        </p:spPr>
        <p:txBody>
          <a:bodyPr/>
          <a:lstStyle/>
          <a:p>
            <a:r>
              <a:rPr lang="en-US" dirty="0" smtClean="0"/>
              <a:t>No smoking gun, but…</a:t>
            </a:r>
          </a:p>
          <a:p>
            <a:r>
              <a:rPr lang="en-US" dirty="0"/>
              <a:t>Apprentices are likely carriers of information.   </a:t>
            </a:r>
          </a:p>
          <a:p>
            <a:r>
              <a:rPr lang="en-US" dirty="0" smtClean="0"/>
              <a:t>Service workers transmit info too </a:t>
            </a:r>
          </a:p>
          <a:p>
            <a:r>
              <a:rPr lang="en-US" dirty="0" smtClean="0"/>
              <a:t>Evidence they came from all over England, and went back all over England. </a:t>
            </a:r>
          </a:p>
          <a:p>
            <a:r>
              <a:rPr lang="en-US" dirty="0" smtClean="0"/>
              <a:t>1/6 or more of the population spent some time living in London in this era.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land_pop_indicat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50292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3067" y="691627"/>
            <a:ext cx="6899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Population</a:t>
            </a:r>
            <a:r>
              <a:rPr lang="en-US" dirty="0" smtClean="0"/>
              <a:t> </a:t>
            </a:r>
            <a:r>
              <a:rPr lang="en-US" sz="3200" dirty="0" smtClean="0"/>
              <a:t>of England: 1086-1801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26092" y="1600200"/>
            <a:ext cx="1861508" cy="2349500"/>
            <a:chOff x="278360" y="2298700"/>
            <a:chExt cx="1861508" cy="23495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875632" y="2501168"/>
              <a:ext cx="1264236" cy="21470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360" y="2298700"/>
              <a:ext cx="1453949" cy="104237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946320" y="1463581"/>
            <a:ext cx="1623696" cy="1647919"/>
            <a:chOff x="2188071" y="3025317"/>
            <a:chExt cx="1623696" cy="1647919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2734251" y="3916948"/>
              <a:ext cx="203683" cy="7562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8071" y="3025317"/>
              <a:ext cx="1623696" cy="85406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69018" y="3797300"/>
            <a:ext cx="3617182" cy="2239137"/>
            <a:chOff x="53118" y="4345239"/>
            <a:chExt cx="3617182" cy="223913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18" y="5327744"/>
              <a:ext cx="1871387" cy="1256632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 flipV="1">
              <a:off x="1765300" y="4345239"/>
              <a:ext cx="1905000" cy="191421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967135" y="3704826"/>
            <a:ext cx="5891470" cy="2826766"/>
            <a:chOff x="1503347" y="561221"/>
            <a:chExt cx="5891470" cy="2826766"/>
          </a:xfrm>
        </p:grpSpPr>
        <p:grpSp>
          <p:nvGrpSpPr>
            <p:cNvPr id="28" name="Group 27"/>
            <p:cNvGrpSpPr/>
            <p:nvPr/>
          </p:nvGrpSpPr>
          <p:grpSpPr>
            <a:xfrm>
              <a:off x="1503347" y="561221"/>
              <a:ext cx="5891470" cy="2006684"/>
              <a:chOff x="2085021" y="580958"/>
              <a:chExt cx="5891470" cy="200668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170269" y="2151573"/>
                <a:ext cx="18062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2085021" y="580958"/>
                <a:ext cx="1417617" cy="200668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0964" y="1412740"/>
              <a:ext cx="1349548" cy="197524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562600" y="1276403"/>
            <a:ext cx="3187662" cy="1835097"/>
            <a:chOff x="5956338" y="3807755"/>
            <a:chExt cx="3187662" cy="183509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59177" y="3807755"/>
              <a:ext cx="1584823" cy="1519989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5956338" y="4971372"/>
              <a:ext cx="1602840" cy="67148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77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KernelScal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40" y="1531937"/>
            <a:ext cx="6532159" cy="47506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p_rank_1086_v_18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50292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3791" y="1230868"/>
            <a:ext cx="312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Rank: 1086 vs. 1801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2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4996</TotalTime>
  <Words>1520</Words>
  <Application>Microsoft Macintosh PowerPoint</Application>
  <PresentationFormat>On-screen Show (4:3)</PresentationFormat>
  <Paragraphs>281</Paragraphs>
  <Slides>68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Calibri</vt:lpstr>
      <vt:lpstr>Wingdings</vt:lpstr>
      <vt:lpstr>Arial</vt:lpstr>
      <vt:lpstr>Office Theme</vt:lpstr>
      <vt:lpstr>Equation</vt:lpstr>
      <vt:lpstr>Back to the Future of Green Powered Economies  </vt:lpstr>
      <vt:lpstr>PowerPoint Presentation</vt:lpstr>
      <vt:lpstr>Plan of Attack</vt:lpstr>
      <vt:lpstr>Literature Review</vt:lpstr>
      <vt:lpstr>Geography, History &amp;   The Three Challenges</vt:lpstr>
      <vt:lpstr>PowerPoint Presentation</vt:lpstr>
      <vt:lpstr>PowerPoint Presentation</vt:lpstr>
      <vt:lpstr>Population Densities</vt:lpstr>
      <vt:lpstr>PowerPoint Presentation</vt:lpstr>
      <vt:lpstr>The Three Challenges</vt:lpstr>
      <vt:lpstr>Theory</vt:lpstr>
      <vt:lpstr>Important Simplifications</vt:lpstr>
      <vt:lpstr>Tastes, Technology, Endowments</vt:lpstr>
      <vt:lpstr>Intermediates</vt:lpstr>
      <vt:lpstr>The Demand for Energy</vt:lpstr>
      <vt:lpstr>The Supply of Energy</vt:lpstr>
      <vt:lpstr>The Supply of Energy</vt:lpstr>
      <vt:lpstr>These Assumptions Deliver </vt:lpstr>
      <vt:lpstr>Consumption per-capita profile</vt:lpstr>
      <vt:lpstr>Two less obvious results from Spatial setting</vt:lpstr>
      <vt:lpstr>Unique General Equilibrium (if IRS bounded)</vt:lpstr>
      <vt:lpstr>Area of Exploitation with a River</vt:lpstr>
      <vt:lpstr>Area of Exploitation with a Road</vt:lpstr>
      <vt:lpstr>Energy Supply via Roads, Rivers and Canals</vt:lpstr>
      <vt:lpstr>Consumption per-capita profile</vt:lpstr>
      <vt:lpstr>Assumptions: Malthus</vt:lpstr>
      <vt:lpstr>Malthus plus energy constraints</vt:lpstr>
      <vt:lpstr>Assumptions: Migration</vt:lpstr>
      <vt:lpstr>3-County example with Migration</vt:lpstr>
      <vt:lpstr>History through   the Lens of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 Empirics</vt:lpstr>
      <vt:lpstr>Empirical Strategy</vt:lpstr>
      <vt:lpstr>E.S. Details </vt:lpstr>
      <vt:lpstr>The Data</vt:lpstr>
      <vt:lpstr>Empirical specification </vt:lpstr>
      <vt:lpstr>PowerPoint Presentation</vt:lpstr>
      <vt:lpstr>PowerPoint Presentation</vt:lpstr>
      <vt:lpstr>The Three Challenges</vt:lpstr>
      <vt:lpstr>Share of Growth attributed to Coal</vt:lpstr>
      <vt:lpstr>The Three Challenges</vt:lpstr>
      <vt:lpstr>PowerPoint Presentation</vt:lpstr>
      <vt:lpstr>PowerPoint Presentation</vt:lpstr>
      <vt:lpstr>PowerPoint Presentation</vt:lpstr>
      <vt:lpstr>The Three Challenges</vt:lpstr>
      <vt:lpstr>PowerPoint Presentation</vt:lpstr>
      <vt:lpstr>PowerPoint Presentation</vt:lpstr>
      <vt:lpstr>PowerPoint Presentation</vt:lpstr>
      <vt:lpstr>What about the Future?   </vt:lpstr>
      <vt:lpstr>Back to the Future?</vt:lpstr>
      <vt:lpstr>Back to the Future: Three Conditions</vt:lpstr>
      <vt:lpstr>Conclusion</vt:lpstr>
      <vt:lpstr>Extra Slides</vt:lpstr>
      <vt:lpstr>Robustness Checks</vt:lpstr>
      <vt:lpstr>PowerPoint Presentation</vt:lpstr>
      <vt:lpstr>The Investment Boom</vt:lpstr>
      <vt:lpstr>The Investment boom</vt:lpstr>
      <vt:lpstr>PowerPoint Presentation</vt:lpstr>
      <vt:lpstr>PowerPoint Presentation</vt:lpstr>
      <vt:lpstr>PowerPoint Presentation</vt:lpstr>
      <vt:lpstr>Why 1500? </vt:lpstr>
      <vt:lpstr>Evidence on location and timing</vt:lpstr>
      <vt:lpstr>Evidence on the transmission mechanism</vt:lpstr>
    </vt:vector>
  </TitlesOfParts>
  <Manager/>
  <Company>University of Calgary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Columbia Talk December 1st, 2014</dc:title>
  <dc:subject/>
  <dc:creator>M. Scott Taylor</dc:creator>
  <cp:keywords/>
  <dc:description/>
  <cp:lastModifiedBy>M. Scott Taylor</cp:lastModifiedBy>
  <cp:revision>355</cp:revision>
  <cp:lastPrinted>2015-10-22T22:15:38Z</cp:lastPrinted>
  <dcterms:created xsi:type="dcterms:W3CDTF">2013-07-15T16:02:46Z</dcterms:created>
  <dcterms:modified xsi:type="dcterms:W3CDTF">2016-04-11T02:44:49Z</dcterms:modified>
  <cp:category/>
</cp:coreProperties>
</file>